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38" r:id="rId1"/>
    <p:sldMasterId id="2147484098" r:id="rId2"/>
    <p:sldMasterId id="2147484110" r:id="rId3"/>
  </p:sldMasterIdLst>
  <p:sldIdLst>
    <p:sldId id="256" r:id="rId4"/>
    <p:sldId id="305" r:id="rId5"/>
    <p:sldId id="325" r:id="rId6"/>
    <p:sldId id="327" r:id="rId7"/>
    <p:sldId id="328" r:id="rId8"/>
    <p:sldId id="257" r:id="rId9"/>
    <p:sldId id="258" r:id="rId10"/>
    <p:sldId id="260" r:id="rId11"/>
    <p:sldId id="261" r:id="rId12"/>
    <p:sldId id="262" r:id="rId13"/>
    <p:sldId id="263" r:id="rId14"/>
    <p:sldId id="264" r:id="rId15"/>
    <p:sldId id="269" r:id="rId16"/>
    <p:sldId id="267" r:id="rId17"/>
    <p:sldId id="268" r:id="rId18"/>
    <p:sldId id="265" r:id="rId19"/>
    <p:sldId id="266" r:id="rId20"/>
    <p:sldId id="270" r:id="rId21"/>
    <p:sldId id="271" r:id="rId22"/>
    <p:sldId id="272" r:id="rId23"/>
    <p:sldId id="273" r:id="rId24"/>
    <p:sldId id="274" r:id="rId25"/>
    <p:sldId id="275" r:id="rId26"/>
    <p:sldId id="278" r:id="rId27"/>
    <p:sldId id="276" r:id="rId28"/>
    <p:sldId id="277"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296" r:id="rId46"/>
    <p:sldId id="297" r:id="rId47"/>
    <p:sldId id="298" r:id="rId48"/>
    <p:sldId id="299" r:id="rId49"/>
    <p:sldId id="300" r:id="rId50"/>
    <p:sldId id="301" r:id="rId51"/>
    <p:sldId id="302" r:id="rId52"/>
    <p:sldId id="303" r:id="rId53"/>
    <p:sldId id="304" r:id="rId54"/>
    <p:sldId id="307" r:id="rId55"/>
    <p:sldId id="306" r:id="rId56"/>
    <p:sldId id="308" r:id="rId57"/>
    <p:sldId id="309" r:id="rId58"/>
    <p:sldId id="310" r:id="rId59"/>
    <p:sldId id="311" r:id="rId60"/>
    <p:sldId id="313" r:id="rId61"/>
    <p:sldId id="312" r:id="rId62"/>
    <p:sldId id="314" r:id="rId63"/>
    <p:sldId id="316" r:id="rId64"/>
    <p:sldId id="319" r:id="rId65"/>
    <p:sldId id="317" r:id="rId66"/>
    <p:sldId id="318" r:id="rId67"/>
    <p:sldId id="320" r:id="rId68"/>
    <p:sldId id="321" r:id="rId69"/>
    <p:sldId id="322" r:id="rId70"/>
    <p:sldId id="323" r:id="rId71"/>
    <p:sldId id="324" r:id="rId72"/>
    <p:sldId id="3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id="{B422DB15-8A07-4D7C-A4CF-612DA39984F5}">
          <p14:sldIdLst>
            <p14:sldId id="256"/>
            <p14:sldId id="305"/>
            <p14:sldId id="325"/>
            <p14:sldId id="327"/>
            <p14:sldId id="328"/>
          </p14:sldIdLst>
        </p14:section>
        <p14:section name="Excel - Tabela Dinâmica" id="{CEB88A00-6A1F-401A-8688-9FB7039E00B7}">
          <p14:sldIdLst>
            <p14:sldId id="257"/>
            <p14:sldId id="258"/>
            <p14:sldId id="260"/>
            <p14:sldId id="261"/>
            <p14:sldId id="262"/>
            <p14:sldId id="263"/>
            <p14:sldId id="264"/>
          </p14:sldIdLst>
        </p14:section>
        <p14:section name="Excel - Cálculo dos Intervalos" id="{8FB35C5E-376A-400A-9AD7-EB5190DD1598}">
          <p14:sldIdLst>
            <p14:sldId id="269"/>
            <p14:sldId id="267"/>
            <p14:sldId id="268"/>
            <p14:sldId id="265"/>
            <p14:sldId id="266"/>
            <p14:sldId id="270"/>
          </p14:sldIdLst>
        </p14:section>
        <p14:section name="Excel - Preparação dos Dados" id="{28E9726B-8541-4C2F-988C-47ED845CBC2C}">
          <p14:sldIdLst>
            <p14:sldId id="271"/>
            <p14:sldId id="272"/>
            <p14:sldId id="273"/>
            <p14:sldId id="274"/>
            <p14:sldId id="275"/>
            <p14:sldId id="278"/>
            <p14:sldId id="276"/>
            <p14:sldId id="277"/>
            <p14:sldId id="279"/>
            <p14:sldId id="280"/>
            <p14:sldId id="281"/>
            <p14:sldId id="282"/>
            <p14:sldId id="283"/>
            <p14:sldId id="284"/>
            <p14:sldId id="285"/>
            <p14:sldId id="286"/>
            <p14:sldId id="287"/>
            <p14:sldId id="288"/>
            <p14:sldId id="289"/>
            <p14:sldId id="290"/>
            <p14:sldId id="291"/>
            <p14:sldId id="292"/>
            <p14:sldId id="293"/>
          </p14:sldIdLst>
        </p14:section>
        <p14:section name="Dashboard com Tableau" id="{12792C11-1104-4CB6-91FD-E9B6F360E3D6}">
          <p14:sldIdLst>
            <p14:sldId id="295"/>
            <p14:sldId id="296"/>
            <p14:sldId id="297"/>
            <p14:sldId id="298"/>
            <p14:sldId id="299"/>
            <p14:sldId id="300"/>
            <p14:sldId id="301"/>
            <p14:sldId id="302"/>
            <p14:sldId id="303"/>
            <p14:sldId id="304"/>
            <p14:sldId id="307"/>
            <p14:sldId id="306"/>
          </p14:sldIdLst>
        </p14:section>
        <p14:section name="Dashboard com power BI" id="{5AA06353-0832-4DB9-8644-D79335C50FBB}">
          <p14:sldIdLst>
            <p14:sldId id="308"/>
            <p14:sldId id="309"/>
            <p14:sldId id="310"/>
            <p14:sldId id="311"/>
            <p14:sldId id="313"/>
            <p14:sldId id="312"/>
            <p14:sldId id="314"/>
            <p14:sldId id="316"/>
            <p14:sldId id="319"/>
            <p14:sldId id="317"/>
            <p14:sldId id="318"/>
            <p14:sldId id="320"/>
            <p14:sldId id="321"/>
            <p14:sldId id="322"/>
            <p14:sldId id="323"/>
            <p14:sldId id="324"/>
          </p14:sldIdLst>
        </p14:section>
        <p14:section name="Conclusão" id="{28C830E1-709D-431E-8466-8163341AB92E}">
          <p14:sldIdLst>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86" d="100"/>
          <a:sy n="86" d="100"/>
        </p:scale>
        <p:origin x="5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hyperlink" Target="http://www.maiconcunha.com/" TargetMode="Externa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_rels/data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5.xml.rels><?xml version="1.0" encoding="UTF-8" standalone="yes"?>
<Relationships xmlns="http://schemas.openxmlformats.org/package/2006/relationships"><Relationship Id="rId3" Type="http://schemas.openxmlformats.org/officeDocument/2006/relationships/hyperlink" Target="dados_processados.xlsx" TargetMode="External"/><Relationship Id="rId2" Type="http://schemas.openxmlformats.org/officeDocument/2006/relationships/hyperlink" Target="dados.xlsx" TargetMode="External"/><Relationship Id="rId1" Type="http://schemas.openxmlformats.org/officeDocument/2006/relationships/hyperlink" Target="resultado_pesquisa.xlsx" TargetMode="External"/><Relationship Id="rId6" Type="http://schemas.openxmlformats.org/officeDocument/2006/relationships/hyperlink" Target="intervalo_confianca.pbix" TargetMode="External"/><Relationship Id="rId5" Type="http://schemas.openxmlformats.org/officeDocument/2006/relationships/hyperlink" Target="https://public.tableau.com/views/q5_15656444895930/AnliseQuestionrio?:embed=y&amp;:display_count=yes&amp;publish=yes&amp;:origin=viz_share_link" TargetMode="External"/><Relationship Id="rId4" Type="http://schemas.openxmlformats.org/officeDocument/2006/relationships/hyperlink" Target="dashboard.twbx"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0.png"/><Relationship Id="rId7" Type="http://schemas.openxmlformats.org/officeDocument/2006/relationships/image" Target="../media/image18.png"/><Relationship Id="rId12" Type="http://schemas.openxmlformats.org/officeDocument/2006/relationships/image" Target="../media/image75.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45.svg"/><Relationship Id="rId11" Type="http://schemas.openxmlformats.org/officeDocument/2006/relationships/image" Target="../media/image74.png"/><Relationship Id="rId5" Type="http://schemas.openxmlformats.org/officeDocument/2006/relationships/image" Target="../media/image44.png"/><Relationship Id="rId10" Type="http://schemas.openxmlformats.org/officeDocument/2006/relationships/image" Target="../media/image73.svg"/><Relationship Id="rId4" Type="http://schemas.openxmlformats.org/officeDocument/2006/relationships/image" Target="../media/image71.svg"/><Relationship Id="rId9"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6.png"/><Relationship Id="rId5" Type="http://schemas.openxmlformats.org/officeDocument/2006/relationships/hyperlink" Target="http://www.maiconcunha.com/" TargetMode="External"/><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7.svg"/><Relationship Id="rId1" Type="http://schemas.openxmlformats.org/officeDocument/2006/relationships/image" Target="../media/image26.png"/><Relationship Id="rId6" Type="http://schemas.openxmlformats.org/officeDocument/2006/relationships/image" Target="../media/image131.svg"/><Relationship Id="rId5" Type="http://schemas.openxmlformats.org/officeDocument/2006/relationships/image" Target="../media/image133.png"/><Relationship Id="rId4" Type="http://schemas.openxmlformats.org/officeDocument/2006/relationships/image" Target="../media/image1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hyperlink" Target="dados_processados.xlsx" TargetMode="External"/><Relationship Id="rId2" Type="http://schemas.openxmlformats.org/officeDocument/2006/relationships/hyperlink" Target="dados.xlsx" TargetMode="External"/><Relationship Id="rId1" Type="http://schemas.openxmlformats.org/officeDocument/2006/relationships/hyperlink" Target="resultado_pesquisa.xlsx" TargetMode="External"/><Relationship Id="rId6" Type="http://schemas.openxmlformats.org/officeDocument/2006/relationships/hyperlink" Target="intervalo_confianca.pbix" TargetMode="External"/><Relationship Id="rId5" Type="http://schemas.openxmlformats.org/officeDocument/2006/relationships/hyperlink" Target="https://public.tableau.com/views/q5_15656444895930/AnliseQuestionrio?:embed=y&amp;:display_count=yes&amp;publish=yes&amp;:origin=viz_share_link" TargetMode="External"/><Relationship Id="rId4" Type="http://schemas.openxmlformats.org/officeDocument/2006/relationships/hyperlink" Target="dashboard.twbx" TargetMode="External"/></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51.png"/><Relationship Id="rId4" Type="http://schemas.openxmlformats.org/officeDocument/2006/relationships/image" Target="../media/image4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svg"/><Relationship Id="rId1" Type="http://schemas.openxmlformats.org/officeDocument/2006/relationships/image" Target="../media/image60.png"/><Relationship Id="rId6" Type="http://schemas.openxmlformats.org/officeDocument/2006/relationships/image" Target="../media/image59.svg"/><Relationship Id="rId5" Type="http://schemas.openxmlformats.org/officeDocument/2006/relationships/image" Target="../media/image62.png"/><Relationship Id="rId4" Type="http://schemas.openxmlformats.org/officeDocument/2006/relationships/image" Target="../media/image5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7.png"/><Relationship Id="rId7" Type="http://schemas.openxmlformats.org/officeDocument/2006/relationships/image" Target="../media/image27.png"/><Relationship Id="rId12" Type="http://schemas.openxmlformats.org/officeDocument/2006/relationships/image" Target="../media/image75.svg"/><Relationship Id="rId2" Type="http://schemas.openxmlformats.org/officeDocument/2006/relationships/image" Target="../media/image69.svg"/><Relationship Id="rId1" Type="http://schemas.openxmlformats.org/officeDocument/2006/relationships/image" Target="../media/image76.png"/><Relationship Id="rId6" Type="http://schemas.openxmlformats.org/officeDocument/2006/relationships/image" Target="../media/image45.svg"/><Relationship Id="rId11" Type="http://schemas.openxmlformats.org/officeDocument/2006/relationships/image" Target="../media/image74.png"/><Relationship Id="rId5" Type="http://schemas.openxmlformats.org/officeDocument/2006/relationships/image" Target="../media/image44.png"/><Relationship Id="rId10" Type="http://schemas.openxmlformats.org/officeDocument/2006/relationships/image" Target="../media/image73.svg"/><Relationship Id="rId4" Type="http://schemas.openxmlformats.org/officeDocument/2006/relationships/image" Target="../media/image71.svg"/><Relationship Id="rId9"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366D82-7E60-4A4D-B061-CBAA02F525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C580D3-CDAB-4729-ACF9-051D774C6638}">
      <dgm:prSet/>
      <dgm:spPr/>
      <dgm:t>
        <a:bodyPr/>
        <a:lstStyle/>
        <a:p>
          <a:pPr>
            <a:lnSpc>
              <a:spcPct val="100000"/>
            </a:lnSpc>
          </a:pPr>
          <a:r>
            <a:rPr lang="pt-BR" dirty="0"/>
            <a:t>Passo a passo da obtenção dos intervalos de confiança utilizando o Excel à configuração dos dashboards no Tableau e no Power BI</a:t>
          </a:r>
          <a:endParaRPr lang="en-US" dirty="0"/>
        </a:p>
      </dgm:t>
    </dgm:pt>
    <dgm:pt modelId="{794A3449-1B83-46C7-A2F3-EEFF5FD862EE}" type="parTrans" cxnId="{C7C010D7-46F3-4BAD-886E-606F84DF9CFE}">
      <dgm:prSet/>
      <dgm:spPr/>
      <dgm:t>
        <a:bodyPr/>
        <a:lstStyle/>
        <a:p>
          <a:endParaRPr lang="en-US"/>
        </a:p>
      </dgm:t>
    </dgm:pt>
    <dgm:pt modelId="{4AFF21AD-5F0B-493D-B9F7-A6A0A14E925B}" type="sibTrans" cxnId="{C7C010D7-46F3-4BAD-886E-606F84DF9CFE}">
      <dgm:prSet/>
      <dgm:spPr/>
      <dgm:t>
        <a:bodyPr/>
        <a:lstStyle/>
        <a:p>
          <a:endParaRPr lang="en-US"/>
        </a:p>
      </dgm:t>
    </dgm:pt>
    <dgm:pt modelId="{BB9B323D-FCC2-4354-A52C-17FF2104115D}">
      <dgm:prSet/>
      <dgm:spPr/>
      <dgm:t>
        <a:bodyPr/>
        <a:lstStyle/>
        <a:p>
          <a:pPr>
            <a:lnSpc>
              <a:spcPct val="100000"/>
            </a:lnSpc>
          </a:pPr>
          <a:r>
            <a:rPr lang="pt-BR">
              <a:hlinkClick xmlns:r="http://schemas.openxmlformats.org/officeDocument/2006/relationships" r:id="rId1"/>
            </a:rPr>
            <a:t>www.maiconcunha.com</a:t>
          </a:r>
          <a:endParaRPr lang="en-US"/>
        </a:p>
      </dgm:t>
    </dgm:pt>
    <dgm:pt modelId="{FDDFB633-26B6-472D-AAD1-C67867E23AE9}" type="parTrans" cxnId="{D9C2DA80-5674-45E3-9208-0140DE700841}">
      <dgm:prSet/>
      <dgm:spPr/>
      <dgm:t>
        <a:bodyPr/>
        <a:lstStyle/>
        <a:p>
          <a:endParaRPr lang="en-US"/>
        </a:p>
      </dgm:t>
    </dgm:pt>
    <dgm:pt modelId="{9415ED1C-BC0F-4C6D-A398-959D1F729929}" type="sibTrans" cxnId="{D9C2DA80-5674-45E3-9208-0140DE700841}">
      <dgm:prSet/>
      <dgm:spPr/>
      <dgm:t>
        <a:bodyPr/>
        <a:lstStyle/>
        <a:p>
          <a:endParaRPr lang="en-US"/>
        </a:p>
      </dgm:t>
    </dgm:pt>
    <dgm:pt modelId="{DC94D51B-63EE-41C9-A70A-97311B684338}">
      <dgm:prSet/>
      <dgm:spPr/>
      <dgm:t>
        <a:bodyPr/>
        <a:lstStyle/>
        <a:p>
          <a:pPr>
            <a:lnSpc>
              <a:spcPct val="100000"/>
            </a:lnSpc>
          </a:pPr>
          <a:r>
            <a:rPr lang="pt-BR"/>
            <a:t>consultoria@maiconcunha.com</a:t>
          </a:r>
          <a:endParaRPr lang="en-US"/>
        </a:p>
      </dgm:t>
    </dgm:pt>
    <dgm:pt modelId="{F05CAF20-12FA-4386-AAFC-83B4AB141346}" type="parTrans" cxnId="{812CDB91-F1EE-489E-BC5E-36313D9B8A31}">
      <dgm:prSet/>
      <dgm:spPr/>
      <dgm:t>
        <a:bodyPr/>
        <a:lstStyle/>
        <a:p>
          <a:endParaRPr lang="en-US"/>
        </a:p>
      </dgm:t>
    </dgm:pt>
    <dgm:pt modelId="{04228757-B130-4742-91D6-3DC7390F5776}" type="sibTrans" cxnId="{812CDB91-F1EE-489E-BC5E-36313D9B8A31}">
      <dgm:prSet/>
      <dgm:spPr/>
      <dgm:t>
        <a:bodyPr/>
        <a:lstStyle/>
        <a:p>
          <a:endParaRPr lang="en-US"/>
        </a:p>
      </dgm:t>
    </dgm:pt>
    <dgm:pt modelId="{ABD3009A-47B1-41B2-A936-67EEE7A87806}" type="pres">
      <dgm:prSet presAssocID="{5F366D82-7E60-4A4D-B061-CBAA02F52578}" presName="root" presStyleCnt="0">
        <dgm:presLayoutVars>
          <dgm:dir/>
          <dgm:resizeHandles val="exact"/>
        </dgm:presLayoutVars>
      </dgm:prSet>
      <dgm:spPr/>
    </dgm:pt>
    <dgm:pt modelId="{61F4172B-2237-4B60-A0BF-4E8D853C1C70}" type="pres">
      <dgm:prSet presAssocID="{32C580D3-CDAB-4729-ACF9-051D774C6638}" presName="compNode" presStyleCnt="0"/>
      <dgm:spPr/>
    </dgm:pt>
    <dgm:pt modelId="{173DDA9E-C3C6-4E28-9666-1931C7DAA03A}" type="pres">
      <dgm:prSet presAssocID="{32C580D3-CDAB-4729-ACF9-051D774C6638}" presName="bgRect" presStyleLbl="bgShp" presStyleIdx="0" presStyleCnt="3"/>
      <dgm:spPr/>
    </dgm:pt>
    <dgm:pt modelId="{D9755FFC-0902-47D2-90CD-69CE3C41F36C}" type="pres">
      <dgm:prSet presAssocID="{32C580D3-CDAB-4729-ACF9-051D774C6638}"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B2AF9922-F64F-4252-848B-E70848B2CBDF}" type="pres">
      <dgm:prSet presAssocID="{32C580D3-CDAB-4729-ACF9-051D774C6638}" presName="spaceRect" presStyleCnt="0"/>
      <dgm:spPr/>
    </dgm:pt>
    <dgm:pt modelId="{B2DAEECE-B56C-4B53-A929-7898992EE377}" type="pres">
      <dgm:prSet presAssocID="{32C580D3-CDAB-4729-ACF9-051D774C6638}" presName="parTx" presStyleLbl="revTx" presStyleIdx="0" presStyleCnt="3" custScaleX="100525">
        <dgm:presLayoutVars>
          <dgm:chMax val="0"/>
          <dgm:chPref val="0"/>
        </dgm:presLayoutVars>
      </dgm:prSet>
      <dgm:spPr/>
    </dgm:pt>
    <dgm:pt modelId="{A64FDD0C-871E-47A1-8EC7-26B3167A547B}" type="pres">
      <dgm:prSet presAssocID="{4AFF21AD-5F0B-493D-B9F7-A6A0A14E925B}" presName="sibTrans" presStyleCnt="0"/>
      <dgm:spPr/>
    </dgm:pt>
    <dgm:pt modelId="{2F16E06D-E71C-4302-A525-B9343DFA31B6}" type="pres">
      <dgm:prSet presAssocID="{BB9B323D-FCC2-4354-A52C-17FF2104115D}" presName="compNode" presStyleCnt="0"/>
      <dgm:spPr/>
    </dgm:pt>
    <dgm:pt modelId="{1A8C4BA8-1291-461E-88F6-2D71D5460FD1}" type="pres">
      <dgm:prSet presAssocID="{BB9B323D-FCC2-4354-A52C-17FF2104115D}" presName="bgRect" presStyleLbl="bgShp" presStyleIdx="1" presStyleCnt="3"/>
      <dgm:spPr/>
    </dgm:pt>
    <dgm:pt modelId="{9757ED5C-C4BA-4F5F-916E-949E2AF06462}" type="pres">
      <dgm:prSet presAssocID="{BB9B323D-FCC2-4354-A52C-17FF2104115D}"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86E7CDDA-C573-4495-AE74-B9029AD072C6}" type="pres">
      <dgm:prSet presAssocID="{BB9B323D-FCC2-4354-A52C-17FF2104115D}" presName="spaceRect" presStyleCnt="0"/>
      <dgm:spPr/>
    </dgm:pt>
    <dgm:pt modelId="{E057DCD0-851A-4226-9D75-95359201E27D}" type="pres">
      <dgm:prSet presAssocID="{BB9B323D-FCC2-4354-A52C-17FF2104115D}" presName="parTx" presStyleLbl="revTx" presStyleIdx="1" presStyleCnt="3">
        <dgm:presLayoutVars>
          <dgm:chMax val="0"/>
          <dgm:chPref val="0"/>
        </dgm:presLayoutVars>
      </dgm:prSet>
      <dgm:spPr/>
    </dgm:pt>
    <dgm:pt modelId="{AC2380C0-E309-4BBD-83C6-AE6A9A440DCA}" type="pres">
      <dgm:prSet presAssocID="{9415ED1C-BC0F-4C6D-A398-959D1F729929}" presName="sibTrans" presStyleCnt="0"/>
      <dgm:spPr/>
    </dgm:pt>
    <dgm:pt modelId="{D7F8423B-4C95-437F-B7C6-6AB49E30EFB3}" type="pres">
      <dgm:prSet presAssocID="{DC94D51B-63EE-41C9-A70A-97311B684338}" presName="compNode" presStyleCnt="0"/>
      <dgm:spPr/>
    </dgm:pt>
    <dgm:pt modelId="{5E5FF940-2B45-4459-8BF7-AB435526BAE3}" type="pres">
      <dgm:prSet presAssocID="{DC94D51B-63EE-41C9-A70A-97311B684338}" presName="bgRect" presStyleLbl="bgShp" presStyleIdx="2" presStyleCnt="3"/>
      <dgm:spPr/>
    </dgm:pt>
    <dgm:pt modelId="{34E06555-DCE4-4539-989B-7518430B1FA1}" type="pres">
      <dgm:prSet presAssocID="{DC94D51B-63EE-41C9-A70A-97311B68433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mail"/>
        </a:ext>
      </dgm:extLst>
    </dgm:pt>
    <dgm:pt modelId="{9B92E437-A580-46E6-A024-037CA0871087}" type="pres">
      <dgm:prSet presAssocID="{DC94D51B-63EE-41C9-A70A-97311B684338}" presName="spaceRect" presStyleCnt="0"/>
      <dgm:spPr/>
    </dgm:pt>
    <dgm:pt modelId="{CE540C2C-7D54-48A9-8CE7-EAFB8CAA7EDC}" type="pres">
      <dgm:prSet presAssocID="{DC94D51B-63EE-41C9-A70A-97311B684338}" presName="parTx" presStyleLbl="revTx" presStyleIdx="2" presStyleCnt="3">
        <dgm:presLayoutVars>
          <dgm:chMax val="0"/>
          <dgm:chPref val="0"/>
        </dgm:presLayoutVars>
      </dgm:prSet>
      <dgm:spPr/>
    </dgm:pt>
  </dgm:ptLst>
  <dgm:cxnLst>
    <dgm:cxn modelId="{539F5B55-82D3-41A2-A5D1-198EDD15640B}" type="presOf" srcId="{DC94D51B-63EE-41C9-A70A-97311B684338}" destId="{CE540C2C-7D54-48A9-8CE7-EAFB8CAA7EDC}" srcOrd="0" destOrd="0" presId="urn:microsoft.com/office/officeart/2018/2/layout/IconVerticalSolidList"/>
    <dgm:cxn modelId="{B81D3858-E273-4CC2-AB65-435A41E2AC46}" type="presOf" srcId="{32C580D3-CDAB-4729-ACF9-051D774C6638}" destId="{B2DAEECE-B56C-4B53-A929-7898992EE377}" srcOrd="0" destOrd="0" presId="urn:microsoft.com/office/officeart/2018/2/layout/IconVerticalSolidList"/>
    <dgm:cxn modelId="{D9C2DA80-5674-45E3-9208-0140DE700841}" srcId="{5F366D82-7E60-4A4D-B061-CBAA02F52578}" destId="{BB9B323D-FCC2-4354-A52C-17FF2104115D}" srcOrd="1" destOrd="0" parTransId="{FDDFB633-26B6-472D-AAD1-C67867E23AE9}" sibTransId="{9415ED1C-BC0F-4C6D-A398-959D1F729929}"/>
    <dgm:cxn modelId="{812CDB91-F1EE-489E-BC5E-36313D9B8A31}" srcId="{5F366D82-7E60-4A4D-B061-CBAA02F52578}" destId="{DC94D51B-63EE-41C9-A70A-97311B684338}" srcOrd="2" destOrd="0" parTransId="{F05CAF20-12FA-4386-AAFC-83B4AB141346}" sibTransId="{04228757-B130-4742-91D6-3DC7390F5776}"/>
    <dgm:cxn modelId="{24BDBD98-21F9-4373-A566-A27C43F5B166}" type="presOf" srcId="{BB9B323D-FCC2-4354-A52C-17FF2104115D}" destId="{E057DCD0-851A-4226-9D75-95359201E27D}" srcOrd="0" destOrd="0" presId="urn:microsoft.com/office/officeart/2018/2/layout/IconVerticalSolidList"/>
    <dgm:cxn modelId="{FC63C3D0-7DF6-485B-AF1B-6D21B2F53CCC}" type="presOf" srcId="{5F366D82-7E60-4A4D-B061-CBAA02F52578}" destId="{ABD3009A-47B1-41B2-A936-67EEE7A87806}" srcOrd="0" destOrd="0" presId="urn:microsoft.com/office/officeart/2018/2/layout/IconVerticalSolidList"/>
    <dgm:cxn modelId="{C7C010D7-46F3-4BAD-886E-606F84DF9CFE}" srcId="{5F366D82-7E60-4A4D-B061-CBAA02F52578}" destId="{32C580D3-CDAB-4729-ACF9-051D774C6638}" srcOrd="0" destOrd="0" parTransId="{794A3449-1B83-46C7-A2F3-EEFF5FD862EE}" sibTransId="{4AFF21AD-5F0B-493D-B9F7-A6A0A14E925B}"/>
    <dgm:cxn modelId="{7A18D2A1-F948-49BB-B322-831A7530EBE9}" type="presParOf" srcId="{ABD3009A-47B1-41B2-A936-67EEE7A87806}" destId="{61F4172B-2237-4B60-A0BF-4E8D853C1C70}" srcOrd="0" destOrd="0" presId="urn:microsoft.com/office/officeart/2018/2/layout/IconVerticalSolidList"/>
    <dgm:cxn modelId="{7E5CBAE8-5880-4362-A8B9-8D72B8F74E4A}" type="presParOf" srcId="{61F4172B-2237-4B60-A0BF-4E8D853C1C70}" destId="{173DDA9E-C3C6-4E28-9666-1931C7DAA03A}" srcOrd="0" destOrd="0" presId="urn:microsoft.com/office/officeart/2018/2/layout/IconVerticalSolidList"/>
    <dgm:cxn modelId="{8E2694E9-2CA9-4893-A07E-FC28111C754B}" type="presParOf" srcId="{61F4172B-2237-4B60-A0BF-4E8D853C1C70}" destId="{D9755FFC-0902-47D2-90CD-69CE3C41F36C}" srcOrd="1" destOrd="0" presId="urn:microsoft.com/office/officeart/2018/2/layout/IconVerticalSolidList"/>
    <dgm:cxn modelId="{AD743096-5F94-4B5D-8B0F-2965C653D89D}" type="presParOf" srcId="{61F4172B-2237-4B60-A0BF-4E8D853C1C70}" destId="{B2AF9922-F64F-4252-848B-E70848B2CBDF}" srcOrd="2" destOrd="0" presId="urn:microsoft.com/office/officeart/2018/2/layout/IconVerticalSolidList"/>
    <dgm:cxn modelId="{212AF6DD-004A-45F6-9487-349E6B3DFB8D}" type="presParOf" srcId="{61F4172B-2237-4B60-A0BF-4E8D853C1C70}" destId="{B2DAEECE-B56C-4B53-A929-7898992EE377}" srcOrd="3" destOrd="0" presId="urn:microsoft.com/office/officeart/2018/2/layout/IconVerticalSolidList"/>
    <dgm:cxn modelId="{4A3917E4-8C4A-4E7A-AEFB-2B87BCF3CE4E}" type="presParOf" srcId="{ABD3009A-47B1-41B2-A936-67EEE7A87806}" destId="{A64FDD0C-871E-47A1-8EC7-26B3167A547B}" srcOrd="1" destOrd="0" presId="urn:microsoft.com/office/officeart/2018/2/layout/IconVerticalSolidList"/>
    <dgm:cxn modelId="{1A5DBAF7-7252-4B84-99BB-7B9CA1E4B49C}" type="presParOf" srcId="{ABD3009A-47B1-41B2-A936-67EEE7A87806}" destId="{2F16E06D-E71C-4302-A525-B9343DFA31B6}" srcOrd="2" destOrd="0" presId="urn:microsoft.com/office/officeart/2018/2/layout/IconVerticalSolidList"/>
    <dgm:cxn modelId="{586AF844-17EA-49F4-B938-FFA79EDA695D}" type="presParOf" srcId="{2F16E06D-E71C-4302-A525-B9343DFA31B6}" destId="{1A8C4BA8-1291-461E-88F6-2D71D5460FD1}" srcOrd="0" destOrd="0" presId="urn:microsoft.com/office/officeart/2018/2/layout/IconVerticalSolidList"/>
    <dgm:cxn modelId="{6403F5C3-8660-4EBF-B984-F9670681CD87}" type="presParOf" srcId="{2F16E06D-E71C-4302-A525-B9343DFA31B6}" destId="{9757ED5C-C4BA-4F5F-916E-949E2AF06462}" srcOrd="1" destOrd="0" presId="urn:microsoft.com/office/officeart/2018/2/layout/IconVerticalSolidList"/>
    <dgm:cxn modelId="{DDFC43A1-6AC6-43A2-938C-327F1BB58D34}" type="presParOf" srcId="{2F16E06D-E71C-4302-A525-B9343DFA31B6}" destId="{86E7CDDA-C573-4495-AE74-B9029AD072C6}" srcOrd="2" destOrd="0" presId="urn:microsoft.com/office/officeart/2018/2/layout/IconVerticalSolidList"/>
    <dgm:cxn modelId="{B7DBC513-2DC0-406D-A163-40DE1BA49044}" type="presParOf" srcId="{2F16E06D-E71C-4302-A525-B9343DFA31B6}" destId="{E057DCD0-851A-4226-9D75-95359201E27D}" srcOrd="3" destOrd="0" presId="urn:microsoft.com/office/officeart/2018/2/layout/IconVerticalSolidList"/>
    <dgm:cxn modelId="{7D15F0D5-ACAD-426C-9A7C-CEC70105F915}" type="presParOf" srcId="{ABD3009A-47B1-41B2-A936-67EEE7A87806}" destId="{AC2380C0-E309-4BBD-83C6-AE6A9A440DCA}" srcOrd="3" destOrd="0" presId="urn:microsoft.com/office/officeart/2018/2/layout/IconVerticalSolidList"/>
    <dgm:cxn modelId="{0ADC5D5D-B2AB-401B-AC8A-38EE9C29D5F6}" type="presParOf" srcId="{ABD3009A-47B1-41B2-A936-67EEE7A87806}" destId="{D7F8423B-4C95-437F-B7C6-6AB49E30EFB3}" srcOrd="4" destOrd="0" presId="urn:microsoft.com/office/officeart/2018/2/layout/IconVerticalSolidList"/>
    <dgm:cxn modelId="{5E36EF00-5FED-49F3-8003-766752A7993F}" type="presParOf" srcId="{D7F8423B-4C95-437F-B7C6-6AB49E30EFB3}" destId="{5E5FF940-2B45-4459-8BF7-AB435526BAE3}" srcOrd="0" destOrd="0" presId="urn:microsoft.com/office/officeart/2018/2/layout/IconVerticalSolidList"/>
    <dgm:cxn modelId="{F35CBDEB-2579-4E21-B3CF-501CAFE99D2F}" type="presParOf" srcId="{D7F8423B-4C95-437F-B7C6-6AB49E30EFB3}" destId="{34E06555-DCE4-4539-989B-7518430B1FA1}" srcOrd="1" destOrd="0" presId="urn:microsoft.com/office/officeart/2018/2/layout/IconVerticalSolidList"/>
    <dgm:cxn modelId="{DCBD1552-358E-48AA-AC28-80C8B17072E9}" type="presParOf" srcId="{D7F8423B-4C95-437F-B7C6-6AB49E30EFB3}" destId="{9B92E437-A580-46E6-A024-037CA0871087}" srcOrd="2" destOrd="0" presId="urn:microsoft.com/office/officeart/2018/2/layout/IconVerticalSolidList"/>
    <dgm:cxn modelId="{5E460513-0077-438A-B4DE-4B7D891E9FB6}" type="presParOf" srcId="{D7F8423B-4C95-437F-B7C6-6AB49E30EFB3}" destId="{CE540C2C-7D54-48A9-8CE7-EAFB8CAA7E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37D8C4-D612-4940-B585-3EFB8560CD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7940367-BCC1-4A62-A6DB-F9E0BA420863}">
      <dgm:prSet/>
      <dgm:spPr/>
      <dgm:t>
        <a:bodyPr/>
        <a:lstStyle/>
        <a:p>
          <a:r>
            <a:rPr lang="pt-BR" dirty="0"/>
            <a:t>O cálculo do erro foi feito no Excel pela familiaridade que as pessoas tem com o software (poderia ser feito diretamente no Tableau ou no Power BI) e pela facilidade de alteração e manutenção, possibilitando interagir com os dados processados nas mais diversas plataformas. </a:t>
          </a:r>
          <a:endParaRPr lang="en-US" dirty="0"/>
        </a:p>
      </dgm:t>
    </dgm:pt>
    <dgm:pt modelId="{F8ACA08F-8347-4C6D-A57C-C83AB65CAE28}" type="parTrans" cxnId="{65165E56-CBA5-486C-AC8B-6A8EF754066D}">
      <dgm:prSet/>
      <dgm:spPr/>
      <dgm:t>
        <a:bodyPr/>
        <a:lstStyle/>
        <a:p>
          <a:endParaRPr lang="en-US"/>
        </a:p>
      </dgm:t>
    </dgm:pt>
    <dgm:pt modelId="{B77DF434-A7F2-4DDD-AF29-F9C298771DC4}" type="sibTrans" cxnId="{65165E56-CBA5-486C-AC8B-6A8EF754066D}">
      <dgm:prSet/>
      <dgm:spPr/>
      <dgm:t>
        <a:bodyPr/>
        <a:lstStyle/>
        <a:p>
          <a:endParaRPr lang="en-US"/>
        </a:p>
      </dgm:t>
    </dgm:pt>
    <dgm:pt modelId="{97BD5516-14EF-418C-83E5-C5AC3D6AD962}">
      <dgm:prSet/>
      <dgm:spPr/>
      <dgm:t>
        <a:bodyPr/>
        <a:lstStyle/>
        <a:p>
          <a:r>
            <a:rPr lang="pt-BR"/>
            <a:t>Tanto o Power BI como o Tableau se mostraram eficientes para a construção do dashboards interativos a partir dos dados processados no Excel.</a:t>
          </a:r>
          <a:endParaRPr lang="en-US"/>
        </a:p>
      </dgm:t>
    </dgm:pt>
    <dgm:pt modelId="{A45A23EF-28AD-4C61-99C2-F0E940B9F8C7}" type="parTrans" cxnId="{A331DEE3-4B75-4DEC-B477-08A947FBFF2A}">
      <dgm:prSet/>
      <dgm:spPr/>
      <dgm:t>
        <a:bodyPr/>
        <a:lstStyle/>
        <a:p>
          <a:endParaRPr lang="en-US"/>
        </a:p>
      </dgm:t>
    </dgm:pt>
    <dgm:pt modelId="{250E7252-4DFC-4E2C-A833-E7397BDB8013}" type="sibTrans" cxnId="{A331DEE3-4B75-4DEC-B477-08A947FBFF2A}">
      <dgm:prSet/>
      <dgm:spPr/>
      <dgm:t>
        <a:bodyPr/>
        <a:lstStyle/>
        <a:p>
          <a:endParaRPr lang="en-US"/>
        </a:p>
      </dgm:t>
    </dgm:pt>
    <dgm:pt modelId="{0044142C-08D3-45AB-8A0A-5BA97F6D3932}">
      <dgm:prSet/>
      <dgm:spPr/>
      <dgm:t>
        <a:bodyPr/>
        <a:lstStyle/>
        <a:p>
          <a:r>
            <a:rPr lang="pt-BR" dirty="0"/>
            <a:t>Qualquer pessoa pode facilmente escolher uma pergunta do questionário, olhar rapidamente e ver se há intersecção entre as barras de erro para identificar se uma resposta é significativa com relação à população ou não em ambos (Power BI e Tableau), facilitando a rotina do usuário final tomador de decisão.</a:t>
          </a:r>
          <a:endParaRPr lang="en-US" dirty="0"/>
        </a:p>
      </dgm:t>
    </dgm:pt>
    <dgm:pt modelId="{B3C3D59D-1429-48ED-8310-F494FC502F86}" type="parTrans" cxnId="{95B14986-F99A-4E40-B9B0-492CB9DCECD4}">
      <dgm:prSet/>
      <dgm:spPr/>
      <dgm:t>
        <a:bodyPr/>
        <a:lstStyle/>
        <a:p>
          <a:endParaRPr lang="en-US"/>
        </a:p>
      </dgm:t>
    </dgm:pt>
    <dgm:pt modelId="{B70F8C55-187D-43B1-B3FF-276FBDA4BC02}" type="sibTrans" cxnId="{95B14986-F99A-4E40-B9B0-492CB9DCECD4}">
      <dgm:prSet/>
      <dgm:spPr/>
      <dgm:t>
        <a:bodyPr/>
        <a:lstStyle/>
        <a:p>
          <a:endParaRPr lang="en-US"/>
        </a:p>
      </dgm:t>
    </dgm:pt>
    <dgm:pt modelId="{6C08E79A-D4D3-4142-A5A2-62FC8C85F0E8}" type="pres">
      <dgm:prSet presAssocID="{3037D8C4-D612-4940-B585-3EFB8560CD8D}" presName="root" presStyleCnt="0">
        <dgm:presLayoutVars>
          <dgm:dir/>
          <dgm:resizeHandles val="exact"/>
        </dgm:presLayoutVars>
      </dgm:prSet>
      <dgm:spPr/>
    </dgm:pt>
    <dgm:pt modelId="{DAD42C4A-6160-4430-900B-FEBE85780017}" type="pres">
      <dgm:prSet presAssocID="{37940367-BCC1-4A62-A6DB-F9E0BA420863}" presName="compNode" presStyleCnt="0"/>
      <dgm:spPr/>
    </dgm:pt>
    <dgm:pt modelId="{95F4E6A2-BE74-44A0-886E-A963522E8C78}" type="pres">
      <dgm:prSet presAssocID="{37940367-BCC1-4A62-A6DB-F9E0BA420863}" presName="bgRect" presStyleLbl="bgShp" presStyleIdx="0" presStyleCnt="3"/>
      <dgm:spPr/>
    </dgm:pt>
    <dgm:pt modelId="{405643DF-34EF-4672-A19D-E9549C47E7B4}" type="pres">
      <dgm:prSet presAssocID="{37940367-BCC1-4A62-A6DB-F9E0BA42086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C53342B-E072-4F86-A8AC-D738BEE235C8}" type="pres">
      <dgm:prSet presAssocID="{37940367-BCC1-4A62-A6DB-F9E0BA420863}" presName="spaceRect" presStyleCnt="0"/>
      <dgm:spPr/>
    </dgm:pt>
    <dgm:pt modelId="{40537AD2-616A-44FA-92A2-11064B9A978C}" type="pres">
      <dgm:prSet presAssocID="{37940367-BCC1-4A62-A6DB-F9E0BA420863}" presName="parTx" presStyleLbl="revTx" presStyleIdx="0" presStyleCnt="3">
        <dgm:presLayoutVars>
          <dgm:chMax val="0"/>
          <dgm:chPref val="0"/>
        </dgm:presLayoutVars>
      </dgm:prSet>
      <dgm:spPr/>
    </dgm:pt>
    <dgm:pt modelId="{888CC632-4E32-4E46-AEDA-970B95986F28}" type="pres">
      <dgm:prSet presAssocID="{B77DF434-A7F2-4DDD-AF29-F9C298771DC4}" presName="sibTrans" presStyleCnt="0"/>
      <dgm:spPr/>
    </dgm:pt>
    <dgm:pt modelId="{974D207B-CDA4-4099-AF1B-158084B91580}" type="pres">
      <dgm:prSet presAssocID="{97BD5516-14EF-418C-83E5-C5AC3D6AD962}" presName="compNode" presStyleCnt="0"/>
      <dgm:spPr/>
    </dgm:pt>
    <dgm:pt modelId="{8F2C3042-5D98-4429-A8C1-AE48A13EE6E9}" type="pres">
      <dgm:prSet presAssocID="{97BD5516-14EF-418C-83E5-C5AC3D6AD962}" presName="bgRect" presStyleLbl="bgShp" presStyleIdx="1" presStyleCnt="3"/>
      <dgm:spPr/>
    </dgm:pt>
    <dgm:pt modelId="{8363AB95-AA32-4498-A769-49CFFC326C47}" type="pres">
      <dgm:prSet presAssocID="{97BD5516-14EF-418C-83E5-C5AC3D6AD9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6343C0E-5755-45C1-BDD8-891048A2F0F5}" type="pres">
      <dgm:prSet presAssocID="{97BD5516-14EF-418C-83E5-C5AC3D6AD962}" presName="spaceRect" presStyleCnt="0"/>
      <dgm:spPr/>
    </dgm:pt>
    <dgm:pt modelId="{A4371F2E-453E-45A5-9160-7B32B420FD6B}" type="pres">
      <dgm:prSet presAssocID="{97BD5516-14EF-418C-83E5-C5AC3D6AD962}" presName="parTx" presStyleLbl="revTx" presStyleIdx="1" presStyleCnt="3">
        <dgm:presLayoutVars>
          <dgm:chMax val="0"/>
          <dgm:chPref val="0"/>
        </dgm:presLayoutVars>
      </dgm:prSet>
      <dgm:spPr/>
    </dgm:pt>
    <dgm:pt modelId="{48A90C78-C986-429B-853A-2D02F9ECA88D}" type="pres">
      <dgm:prSet presAssocID="{250E7252-4DFC-4E2C-A833-E7397BDB8013}" presName="sibTrans" presStyleCnt="0"/>
      <dgm:spPr/>
    </dgm:pt>
    <dgm:pt modelId="{55BE23DC-37AF-4117-9B08-0B431FC41684}" type="pres">
      <dgm:prSet presAssocID="{0044142C-08D3-45AB-8A0A-5BA97F6D3932}" presName="compNode" presStyleCnt="0"/>
      <dgm:spPr/>
    </dgm:pt>
    <dgm:pt modelId="{7F680DBF-111E-421F-9C63-4A15FE15949F}" type="pres">
      <dgm:prSet presAssocID="{0044142C-08D3-45AB-8A0A-5BA97F6D3932}" presName="bgRect" presStyleLbl="bgShp" presStyleIdx="2" presStyleCnt="3"/>
      <dgm:spPr/>
    </dgm:pt>
    <dgm:pt modelId="{3906818F-F7A2-470F-96A0-DE6B73DD340C}" type="pres">
      <dgm:prSet presAssocID="{0044142C-08D3-45AB-8A0A-5BA97F6D39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EAA5BFF4-6CBC-4B9A-B375-DE662FF9DB67}" type="pres">
      <dgm:prSet presAssocID="{0044142C-08D3-45AB-8A0A-5BA97F6D3932}" presName="spaceRect" presStyleCnt="0"/>
      <dgm:spPr/>
    </dgm:pt>
    <dgm:pt modelId="{3EA3D044-DD40-40A3-985E-5A8A8BDDCF8F}" type="pres">
      <dgm:prSet presAssocID="{0044142C-08D3-45AB-8A0A-5BA97F6D3932}" presName="parTx" presStyleLbl="revTx" presStyleIdx="2" presStyleCnt="3">
        <dgm:presLayoutVars>
          <dgm:chMax val="0"/>
          <dgm:chPref val="0"/>
        </dgm:presLayoutVars>
      </dgm:prSet>
      <dgm:spPr/>
    </dgm:pt>
  </dgm:ptLst>
  <dgm:cxnLst>
    <dgm:cxn modelId="{02045C00-76AF-409D-86B9-B06214360A2D}" type="presOf" srcId="{37940367-BCC1-4A62-A6DB-F9E0BA420863}" destId="{40537AD2-616A-44FA-92A2-11064B9A978C}" srcOrd="0" destOrd="0" presId="urn:microsoft.com/office/officeart/2018/2/layout/IconVerticalSolidList"/>
    <dgm:cxn modelId="{95CE3019-C08D-4AAF-83D2-AD643BA7512B}" type="presOf" srcId="{0044142C-08D3-45AB-8A0A-5BA97F6D3932}" destId="{3EA3D044-DD40-40A3-985E-5A8A8BDDCF8F}" srcOrd="0" destOrd="0" presId="urn:microsoft.com/office/officeart/2018/2/layout/IconVerticalSolidList"/>
    <dgm:cxn modelId="{65165E56-CBA5-486C-AC8B-6A8EF754066D}" srcId="{3037D8C4-D612-4940-B585-3EFB8560CD8D}" destId="{37940367-BCC1-4A62-A6DB-F9E0BA420863}" srcOrd="0" destOrd="0" parTransId="{F8ACA08F-8347-4C6D-A57C-C83AB65CAE28}" sibTransId="{B77DF434-A7F2-4DDD-AF29-F9C298771DC4}"/>
    <dgm:cxn modelId="{95B14986-F99A-4E40-B9B0-492CB9DCECD4}" srcId="{3037D8C4-D612-4940-B585-3EFB8560CD8D}" destId="{0044142C-08D3-45AB-8A0A-5BA97F6D3932}" srcOrd="2" destOrd="0" parTransId="{B3C3D59D-1429-48ED-8310-F494FC502F86}" sibTransId="{B70F8C55-187D-43B1-B3FF-276FBDA4BC02}"/>
    <dgm:cxn modelId="{BE24ED96-3340-45A6-9630-DE9DB7606C2A}" type="presOf" srcId="{97BD5516-14EF-418C-83E5-C5AC3D6AD962}" destId="{A4371F2E-453E-45A5-9160-7B32B420FD6B}" srcOrd="0" destOrd="0" presId="urn:microsoft.com/office/officeart/2018/2/layout/IconVerticalSolidList"/>
    <dgm:cxn modelId="{78878DDE-AA6D-4C1D-A33F-71CF2C7680B3}" type="presOf" srcId="{3037D8C4-D612-4940-B585-3EFB8560CD8D}" destId="{6C08E79A-D4D3-4142-A5A2-62FC8C85F0E8}" srcOrd="0" destOrd="0" presId="urn:microsoft.com/office/officeart/2018/2/layout/IconVerticalSolidList"/>
    <dgm:cxn modelId="{A331DEE3-4B75-4DEC-B477-08A947FBFF2A}" srcId="{3037D8C4-D612-4940-B585-3EFB8560CD8D}" destId="{97BD5516-14EF-418C-83E5-C5AC3D6AD962}" srcOrd="1" destOrd="0" parTransId="{A45A23EF-28AD-4C61-99C2-F0E940B9F8C7}" sibTransId="{250E7252-4DFC-4E2C-A833-E7397BDB8013}"/>
    <dgm:cxn modelId="{262D3C0B-D129-46A7-80A1-C5761F428A27}" type="presParOf" srcId="{6C08E79A-D4D3-4142-A5A2-62FC8C85F0E8}" destId="{DAD42C4A-6160-4430-900B-FEBE85780017}" srcOrd="0" destOrd="0" presId="urn:microsoft.com/office/officeart/2018/2/layout/IconVerticalSolidList"/>
    <dgm:cxn modelId="{4A00F7F8-45D8-4876-BC97-3508CB48B1AD}" type="presParOf" srcId="{DAD42C4A-6160-4430-900B-FEBE85780017}" destId="{95F4E6A2-BE74-44A0-886E-A963522E8C78}" srcOrd="0" destOrd="0" presId="urn:microsoft.com/office/officeart/2018/2/layout/IconVerticalSolidList"/>
    <dgm:cxn modelId="{B87C01AF-EF88-4751-AA19-C2B6104F133B}" type="presParOf" srcId="{DAD42C4A-6160-4430-900B-FEBE85780017}" destId="{405643DF-34EF-4672-A19D-E9549C47E7B4}" srcOrd="1" destOrd="0" presId="urn:microsoft.com/office/officeart/2018/2/layout/IconVerticalSolidList"/>
    <dgm:cxn modelId="{C2BF9C91-E6B8-4354-88B6-52592D2DD8E7}" type="presParOf" srcId="{DAD42C4A-6160-4430-900B-FEBE85780017}" destId="{0C53342B-E072-4F86-A8AC-D738BEE235C8}" srcOrd="2" destOrd="0" presId="urn:microsoft.com/office/officeart/2018/2/layout/IconVerticalSolidList"/>
    <dgm:cxn modelId="{2D277490-16F4-490F-A7E5-D1449FB436BC}" type="presParOf" srcId="{DAD42C4A-6160-4430-900B-FEBE85780017}" destId="{40537AD2-616A-44FA-92A2-11064B9A978C}" srcOrd="3" destOrd="0" presId="urn:microsoft.com/office/officeart/2018/2/layout/IconVerticalSolidList"/>
    <dgm:cxn modelId="{4AA02544-5DA6-4017-AE79-6B4E116329FC}" type="presParOf" srcId="{6C08E79A-D4D3-4142-A5A2-62FC8C85F0E8}" destId="{888CC632-4E32-4E46-AEDA-970B95986F28}" srcOrd="1" destOrd="0" presId="urn:microsoft.com/office/officeart/2018/2/layout/IconVerticalSolidList"/>
    <dgm:cxn modelId="{01F8CC39-86F8-4EDE-8EE6-AE74340F2ED4}" type="presParOf" srcId="{6C08E79A-D4D3-4142-A5A2-62FC8C85F0E8}" destId="{974D207B-CDA4-4099-AF1B-158084B91580}" srcOrd="2" destOrd="0" presId="urn:microsoft.com/office/officeart/2018/2/layout/IconVerticalSolidList"/>
    <dgm:cxn modelId="{632C7DF3-3E17-4057-9588-9157ECD7EC3D}" type="presParOf" srcId="{974D207B-CDA4-4099-AF1B-158084B91580}" destId="{8F2C3042-5D98-4429-A8C1-AE48A13EE6E9}" srcOrd="0" destOrd="0" presId="urn:microsoft.com/office/officeart/2018/2/layout/IconVerticalSolidList"/>
    <dgm:cxn modelId="{931CED6B-5DBB-469E-B6B5-7E747A308730}" type="presParOf" srcId="{974D207B-CDA4-4099-AF1B-158084B91580}" destId="{8363AB95-AA32-4498-A769-49CFFC326C47}" srcOrd="1" destOrd="0" presId="urn:microsoft.com/office/officeart/2018/2/layout/IconVerticalSolidList"/>
    <dgm:cxn modelId="{F8AA74A7-910A-4210-B11D-58A7A8C2189C}" type="presParOf" srcId="{974D207B-CDA4-4099-AF1B-158084B91580}" destId="{96343C0E-5755-45C1-BDD8-891048A2F0F5}" srcOrd="2" destOrd="0" presId="urn:microsoft.com/office/officeart/2018/2/layout/IconVerticalSolidList"/>
    <dgm:cxn modelId="{4C2641C5-1743-46EA-8ABE-6F66235A5232}" type="presParOf" srcId="{974D207B-CDA4-4099-AF1B-158084B91580}" destId="{A4371F2E-453E-45A5-9160-7B32B420FD6B}" srcOrd="3" destOrd="0" presId="urn:microsoft.com/office/officeart/2018/2/layout/IconVerticalSolidList"/>
    <dgm:cxn modelId="{E2683468-3ADC-4672-8C55-103A0366E3C5}" type="presParOf" srcId="{6C08E79A-D4D3-4142-A5A2-62FC8C85F0E8}" destId="{48A90C78-C986-429B-853A-2D02F9ECA88D}" srcOrd="3" destOrd="0" presId="urn:microsoft.com/office/officeart/2018/2/layout/IconVerticalSolidList"/>
    <dgm:cxn modelId="{99B7DB38-2014-4993-9110-7200794C5E0C}" type="presParOf" srcId="{6C08E79A-D4D3-4142-A5A2-62FC8C85F0E8}" destId="{55BE23DC-37AF-4117-9B08-0B431FC41684}" srcOrd="4" destOrd="0" presId="urn:microsoft.com/office/officeart/2018/2/layout/IconVerticalSolidList"/>
    <dgm:cxn modelId="{EDC00AB0-F342-4E63-9A6E-57B0B25DD845}" type="presParOf" srcId="{55BE23DC-37AF-4117-9B08-0B431FC41684}" destId="{7F680DBF-111E-421F-9C63-4A15FE15949F}" srcOrd="0" destOrd="0" presId="urn:microsoft.com/office/officeart/2018/2/layout/IconVerticalSolidList"/>
    <dgm:cxn modelId="{AE91B4E2-4B55-448E-9E24-CC4D3AAD0821}" type="presParOf" srcId="{55BE23DC-37AF-4117-9B08-0B431FC41684}" destId="{3906818F-F7A2-470F-96A0-DE6B73DD340C}" srcOrd="1" destOrd="0" presId="urn:microsoft.com/office/officeart/2018/2/layout/IconVerticalSolidList"/>
    <dgm:cxn modelId="{135006CC-85A5-4916-A35B-B5ECCC47E61A}" type="presParOf" srcId="{55BE23DC-37AF-4117-9B08-0B431FC41684}" destId="{EAA5BFF4-6CBC-4B9A-B375-DE662FF9DB67}" srcOrd="2" destOrd="0" presId="urn:microsoft.com/office/officeart/2018/2/layout/IconVerticalSolidList"/>
    <dgm:cxn modelId="{3B1A3A16-B6B7-425C-99CB-3C24DEC4B12C}" type="presParOf" srcId="{55BE23DC-37AF-4117-9B08-0B431FC41684}" destId="{3EA3D044-DD40-40A3-985E-5A8A8BDDCF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4B6963-C1A3-429E-8775-53F89028DD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50F9CF-8DCB-40DA-988D-52044F5F50BA}">
      <dgm:prSet/>
      <dgm:spPr/>
      <dgm:t>
        <a:bodyPr/>
        <a:lstStyle/>
        <a:p>
          <a:pPr>
            <a:lnSpc>
              <a:spcPct val="100000"/>
            </a:lnSpc>
          </a:pPr>
          <a:r>
            <a:rPr lang="pt-BR"/>
            <a:t>Quando uma pesquisa é feita e uma amostra da população é utilizada é necessário saber o quão relevante é esse resultado com relação à população em geral.</a:t>
          </a:r>
          <a:endParaRPr lang="en-US"/>
        </a:p>
      </dgm:t>
    </dgm:pt>
    <dgm:pt modelId="{9A4D1FCC-C31B-4C23-A4F5-DAA240375DA4}" type="parTrans" cxnId="{497F96EC-04D9-4700-A0D1-9F0BD0C3A4AD}">
      <dgm:prSet/>
      <dgm:spPr/>
      <dgm:t>
        <a:bodyPr/>
        <a:lstStyle/>
        <a:p>
          <a:endParaRPr lang="en-US"/>
        </a:p>
      </dgm:t>
    </dgm:pt>
    <dgm:pt modelId="{B668F356-61FD-4BF0-850B-51EC5AE4A8C8}" type="sibTrans" cxnId="{497F96EC-04D9-4700-A0D1-9F0BD0C3A4AD}">
      <dgm:prSet/>
      <dgm:spPr/>
      <dgm:t>
        <a:bodyPr/>
        <a:lstStyle/>
        <a:p>
          <a:endParaRPr lang="en-US"/>
        </a:p>
      </dgm:t>
    </dgm:pt>
    <dgm:pt modelId="{7387DEFB-1ED1-4CC9-942B-940E6627ECAA}">
      <dgm:prSet/>
      <dgm:spPr/>
      <dgm:t>
        <a:bodyPr/>
        <a:lstStyle/>
        <a:p>
          <a:pPr>
            <a:lnSpc>
              <a:spcPct val="100000"/>
            </a:lnSpc>
          </a:pPr>
          <a:r>
            <a:rPr lang="pt-BR"/>
            <a:t>Para determinar o resultado esperado na população utilizamos os intervalos de confiança.</a:t>
          </a:r>
          <a:endParaRPr lang="en-US"/>
        </a:p>
      </dgm:t>
    </dgm:pt>
    <dgm:pt modelId="{8056228A-6AB7-4FAC-A5CC-6CAF26D859F5}" type="parTrans" cxnId="{D883F438-34E5-463B-860D-AF1BB1B02277}">
      <dgm:prSet/>
      <dgm:spPr/>
      <dgm:t>
        <a:bodyPr/>
        <a:lstStyle/>
        <a:p>
          <a:endParaRPr lang="en-US"/>
        </a:p>
      </dgm:t>
    </dgm:pt>
    <dgm:pt modelId="{87088A2C-E3D5-4161-B50B-7F21F6635BA6}" type="sibTrans" cxnId="{D883F438-34E5-463B-860D-AF1BB1B02277}">
      <dgm:prSet/>
      <dgm:spPr/>
      <dgm:t>
        <a:bodyPr/>
        <a:lstStyle/>
        <a:p>
          <a:endParaRPr lang="en-US"/>
        </a:p>
      </dgm:t>
    </dgm:pt>
    <dgm:pt modelId="{A64B55AB-725C-4019-8A31-A6E2E1649C8D}">
      <dgm:prSet/>
      <dgm:spPr/>
      <dgm:t>
        <a:bodyPr/>
        <a:lstStyle/>
        <a:p>
          <a:pPr>
            <a:lnSpc>
              <a:spcPct val="100000"/>
            </a:lnSpc>
          </a:pPr>
          <a:r>
            <a:rPr lang="pt-BR" dirty="0"/>
            <a:t>Será apresentado um tutorial de como tratar os dados de uma pesquisa de opinião  utilizando o Excel para o cálculo dos intervalos de confiança e tratamento dos dados e o Tableau e  o Power BI para a construção de dashboards que contenham todas as informações necessárias de forma clara e simples.</a:t>
          </a:r>
          <a:endParaRPr lang="en-US" dirty="0"/>
        </a:p>
      </dgm:t>
    </dgm:pt>
    <dgm:pt modelId="{DC831149-0EC4-44DB-8789-A78868E2BAD6}" type="parTrans" cxnId="{8A38FA67-1858-4B28-843C-DAC7F792E955}">
      <dgm:prSet/>
      <dgm:spPr/>
      <dgm:t>
        <a:bodyPr/>
        <a:lstStyle/>
        <a:p>
          <a:endParaRPr lang="en-US"/>
        </a:p>
      </dgm:t>
    </dgm:pt>
    <dgm:pt modelId="{235F1E66-58C5-4FCA-9D70-F619FA4D6CA9}" type="sibTrans" cxnId="{8A38FA67-1858-4B28-843C-DAC7F792E955}">
      <dgm:prSet/>
      <dgm:spPr/>
      <dgm:t>
        <a:bodyPr/>
        <a:lstStyle/>
        <a:p>
          <a:endParaRPr lang="en-US"/>
        </a:p>
      </dgm:t>
    </dgm:pt>
    <dgm:pt modelId="{5C0FDBBE-3086-4CBD-AA22-59E6691A4165}" type="pres">
      <dgm:prSet presAssocID="{FA4B6963-C1A3-429E-8775-53F89028DD4C}" presName="root" presStyleCnt="0">
        <dgm:presLayoutVars>
          <dgm:dir/>
          <dgm:resizeHandles val="exact"/>
        </dgm:presLayoutVars>
      </dgm:prSet>
      <dgm:spPr/>
    </dgm:pt>
    <dgm:pt modelId="{E5F9B7F7-EDEE-4922-B4B8-AECE1A53822B}" type="pres">
      <dgm:prSet presAssocID="{1650F9CF-8DCB-40DA-988D-52044F5F50BA}" presName="compNode" presStyleCnt="0"/>
      <dgm:spPr/>
    </dgm:pt>
    <dgm:pt modelId="{9FDB5DB7-F81C-4338-9BB5-6330C0D71F61}" type="pres">
      <dgm:prSet presAssocID="{1650F9CF-8DCB-40DA-988D-52044F5F50BA}" presName="bgRect" presStyleLbl="bgShp" presStyleIdx="0" presStyleCnt="3"/>
      <dgm:spPr/>
    </dgm:pt>
    <dgm:pt modelId="{971DC965-0E71-4C4F-A0C1-1B3C56B17FC4}" type="pres">
      <dgm:prSet presAssocID="{1650F9CF-8DCB-40DA-988D-52044F5F50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Zoom In"/>
        </a:ext>
      </dgm:extLst>
    </dgm:pt>
    <dgm:pt modelId="{04CF35E5-C2D5-4C27-A502-5CC6EF51CA5A}" type="pres">
      <dgm:prSet presAssocID="{1650F9CF-8DCB-40DA-988D-52044F5F50BA}" presName="spaceRect" presStyleCnt="0"/>
      <dgm:spPr/>
    </dgm:pt>
    <dgm:pt modelId="{E545A4E1-252A-4B48-B9F2-6DB6D5FE6186}" type="pres">
      <dgm:prSet presAssocID="{1650F9CF-8DCB-40DA-988D-52044F5F50BA}" presName="parTx" presStyleLbl="revTx" presStyleIdx="0" presStyleCnt="3">
        <dgm:presLayoutVars>
          <dgm:chMax val="0"/>
          <dgm:chPref val="0"/>
        </dgm:presLayoutVars>
      </dgm:prSet>
      <dgm:spPr/>
    </dgm:pt>
    <dgm:pt modelId="{54D20B5B-122E-498B-A9AE-672BC04E5115}" type="pres">
      <dgm:prSet presAssocID="{B668F356-61FD-4BF0-850B-51EC5AE4A8C8}" presName="sibTrans" presStyleCnt="0"/>
      <dgm:spPr/>
    </dgm:pt>
    <dgm:pt modelId="{473CE079-5EB3-4272-9B32-3AD153784F09}" type="pres">
      <dgm:prSet presAssocID="{7387DEFB-1ED1-4CC9-942B-940E6627ECAA}" presName="compNode" presStyleCnt="0"/>
      <dgm:spPr/>
    </dgm:pt>
    <dgm:pt modelId="{5FEB9DC3-FAA5-4B17-B298-BE62D7C8C598}" type="pres">
      <dgm:prSet presAssocID="{7387DEFB-1ED1-4CC9-942B-940E6627ECAA}" presName="bgRect" presStyleLbl="bgShp" presStyleIdx="1" presStyleCnt="3"/>
      <dgm:spPr/>
    </dgm:pt>
    <dgm:pt modelId="{DDF8C2B5-BFA8-4138-96D1-8A95CFD11305}" type="pres">
      <dgm:prSet presAssocID="{7387DEFB-1ED1-4CC9-942B-940E6627EC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6146C02F-4EAC-4203-9432-7A5270E2F4BD}" type="pres">
      <dgm:prSet presAssocID="{7387DEFB-1ED1-4CC9-942B-940E6627ECAA}" presName="spaceRect" presStyleCnt="0"/>
      <dgm:spPr/>
    </dgm:pt>
    <dgm:pt modelId="{4DDF129A-B617-4DE0-8773-DA53771C892B}" type="pres">
      <dgm:prSet presAssocID="{7387DEFB-1ED1-4CC9-942B-940E6627ECAA}" presName="parTx" presStyleLbl="revTx" presStyleIdx="1" presStyleCnt="3">
        <dgm:presLayoutVars>
          <dgm:chMax val="0"/>
          <dgm:chPref val="0"/>
        </dgm:presLayoutVars>
      </dgm:prSet>
      <dgm:spPr/>
    </dgm:pt>
    <dgm:pt modelId="{AB974C47-DE14-4B14-858B-5BC767173528}" type="pres">
      <dgm:prSet presAssocID="{87088A2C-E3D5-4161-B50B-7F21F6635BA6}" presName="sibTrans" presStyleCnt="0"/>
      <dgm:spPr/>
    </dgm:pt>
    <dgm:pt modelId="{EE45F161-9ADD-40EC-AF5F-F3CD9AB92640}" type="pres">
      <dgm:prSet presAssocID="{A64B55AB-725C-4019-8A31-A6E2E1649C8D}" presName="compNode" presStyleCnt="0"/>
      <dgm:spPr/>
    </dgm:pt>
    <dgm:pt modelId="{612749BD-BCDB-4B4F-BFA7-E1AA67DB7BCD}" type="pres">
      <dgm:prSet presAssocID="{A64B55AB-725C-4019-8A31-A6E2E1649C8D}" presName="bgRect" presStyleLbl="bgShp" presStyleIdx="2" presStyleCnt="3"/>
      <dgm:spPr/>
    </dgm:pt>
    <dgm:pt modelId="{16AFDE75-3DF5-458A-8500-F67AE03B630D}" type="pres">
      <dgm:prSet presAssocID="{A64B55AB-725C-4019-8A31-A6E2E1649C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abeça com engrenagens"/>
        </a:ext>
      </dgm:extLst>
    </dgm:pt>
    <dgm:pt modelId="{DC5DBBAF-25A1-47F9-BBE1-BBD63F96D712}" type="pres">
      <dgm:prSet presAssocID="{A64B55AB-725C-4019-8A31-A6E2E1649C8D}" presName="spaceRect" presStyleCnt="0"/>
      <dgm:spPr/>
    </dgm:pt>
    <dgm:pt modelId="{DA051DEF-B592-4B51-8B57-4DE74F753169}" type="pres">
      <dgm:prSet presAssocID="{A64B55AB-725C-4019-8A31-A6E2E1649C8D}" presName="parTx" presStyleLbl="revTx" presStyleIdx="2" presStyleCnt="3">
        <dgm:presLayoutVars>
          <dgm:chMax val="0"/>
          <dgm:chPref val="0"/>
        </dgm:presLayoutVars>
      </dgm:prSet>
      <dgm:spPr/>
    </dgm:pt>
  </dgm:ptLst>
  <dgm:cxnLst>
    <dgm:cxn modelId="{D883F438-34E5-463B-860D-AF1BB1B02277}" srcId="{FA4B6963-C1A3-429E-8775-53F89028DD4C}" destId="{7387DEFB-1ED1-4CC9-942B-940E6627ECAA}" srcOrd="1" destOrd="0" parTransId="{8056228A-6AB7-4FAC-A5CC-6CAF26D859F5}" sibTransId="{87088A2C-E3D5-4161-B50B-7F21F6635BA6}"/>
    <dgm:cxn modelId="{8A38FA67-1858-4B28-843C-DAC7F792E955}" srcId="{FA4B6963-C1A3-429E-8775-53F89028DD4C}" destId="{A64B55AB-725C-4019-8A31-A6E2E1649C8D}" srcOrd="2" destOrd="0" parTransId="{DC831149-0EC4-44DB-8789-A78868E2BAD6}" sibTransId="{235F1E66-58C5-4FCA-9D70-F619FA4D6CA9}"/>
    <dgm:cxn modelId="{C3D7B782-0448-4F8D-A012-762468E99B7F}" type="presOf" srcId="{FA4B6963-C1A3-429E-8775-53F89028DD4C}" destId="{5C0FDBBE-3086-4CBD-AA22-59E6691A4165}" srcOrd="0" destOrd="0" presId="urn:microsoft.com/office/officeart/2018/2/layout/IconVerticalSolidList"/>
    <dgm:cxn modelId="{3A8DF987-19C0-475B-8941-DAE0CD1B2DA6}" type="presOf" srcId="{1650F9CF-8DCB-40DA-988D-52044F5F50BA}" destId="{E545A4E1-252A-4B48-B9F2-6DB6D5FE6186}" srcOrd="0" destOrd="0" presId="urn:microsoft.com/office/officeart/2018/2/layout/IconVerticalSolidList"/>
    <dgm:cxn modelId="{62CA8EA8-363D-48AA-9B7B-2B940B111710}" type="presOf" srcId="{7387DEFB-1ED1-4CC9-942B-940E6627ECAA}" destId="{4DDF129A-B617-4DE0-8773-DA53771C892B}" srcOrd="0" destOrd="0" presId="urn:microsoft.com/office/officeart/2018/2/layout/IconVerticalSolidList"/>
    <dgm:cxn modelId="{497F96EC-04D9-4700-A0D1-9F0BD0C3A4AD}" srcId="{FA4B6963-C1A3-429E-8775-53F89028DD4C}" destId="{1650F9CF-8DCB-40DA-988D-52044F5F50BA}" srcOrd="0" destOrd="0" parTransId="{9A4D1FCC-C31B-4C23-A4F5-DAA240375DA4}" sibTransId="{B668F356-61FD-4BF0-850B-51EC5AE4A8C8}"/>
    <dgm:cxn modelId="{E693FFEC-F7C3-4EB1-AD6C-74D6F439C63C}" type="presOf" srcId="{A64B55AB-725C-4019-8A31-A6E2E1649C8D}" destId="{DA051DEF-B592-4B51-8B57-4DE74F753169}" srcOrd="0" destOrd="0" presId="urn:microsoft.com/office/officeart/2018/2/layout/IconVerticalSolidList"/>
    <dgm:cxn modelId="{8EAB5665-E161-4385-854C-A4DE62F233BA}" type="presParOf" srcId="{5C0FDBBE-3086-4CBD-AA22-59E6691A4165}" destId="{E5F9B7F7-EDEE-4922-B4B8-AECE1A53822B}" srcOrd="0" destOrd="0" presId="urn:microsoft.com/office/officeart/2018/2/layout/IconVerticalSolidList"/>
    <dgm:cxn modelId="{D26A57A2-EA5C-46DF-9336-65F83D412473}" type="presParOf" srcId="{E5F9B7F7-EDEE-4922-B4B8-AECE1A53822B}" destId="{9FDB5DB7-F81C-4338-9BB5-6330C0D71F61}" srcOrd="0" destOrd="0" presId="urn:microsoft.com/office/officeart/2018/2/layout/IconVerticalSolidList"/>
    <dgm:cxn modelId="{431F00E6-B3EC-435B-9AB6-A290086D01BA}" type="presParOf" srcId="{E5F9B7F7-EDEE-4922-B4B8-AECE1A53822B}" destId="{971DC965-0E71-4C4F-A0C1-1B3C56B17FC4}" srcOrd="1" destOrd="0" presId="urn:microsoft.com/office/officeart/2018/2/layout/IconVerticalSolidList"/>
    <dgm:cxn modelId="{F78B5031-CDEB-46E7-A437-793E0A6D3885}" type="presParOf" srcId="{E5F9B7F7-EDEE-4922-B4B8-AECE1A53822B}" destId="{04CF35E5-C2D5-4C27-A502-5CC6EF51CA5A}" srcOrd="2" destOrd="0" presId="urn:microsoft.com/office/officeart/2018/2/layout/IconVerticalSolidList"/>
    <dgm:cxn modelId="{B2809E0A-88E1-4100-9EF3-58A7C77CDEF1}" type="presParOf" srcId="{E5F9B7F7-EDEE-4922-B4B8-AECE1A53822B}" destId="{E545A4E1-252A-4B48-B9F2-6DB6D5FE6186}" srcOrd="3" destOrd="0" presId="urn:microsoft.com/office/officeart/2018/2/layout/IconVerticalSolidList"/>
    <dgm:cxn modelId="{9542E491-B606-4339-AB8D-362D6F3D6467}" type="presParOf" srcId="{5C0FDBBE-3086-4CBD-AA22-59E6691A4165}" destId="{54D20B5B-122E-498B-A9AE-672BC04E5115}" srcOrd="1" destOrd="0" presId="urn:microsoft.com/office/officeart/2018/2/layout/IconVerticalSolidList"/>
    <dgm:cxn modelId="{2DEAC6ED-EDD3-4227-8F9B-EAA7E2FAE247}" type="presParOf" srcId="{5C0FDBBE-3086-4CBD-AA22-59E6691A4165}" destId="{473CE079-5EB3-4272-9B32-3AD153784F09}" srcOrd="2" destOrd="0" presId="urn:microsoft.com/office/officeart/2018/2/layout/IconVerticalSolidList"/>
    <dgm:cxn modelId="{5DEDA673-9940-4CE3-BF61-20A4CE40BF95}" type="presParOf" srcId="{473CE079-5EB3-4272-9B32-3AD153784F09}" destId="{5FEB9DC3-FAA5-4B17-B298-BE62D7C8C598}" srcOrd="0" destOrd="0" presId="urn:microsoft.com/office/officeart/2018/2/layout/IconVerticalSolidList"/>
    <dgm:cxn modelId="{A31599CE-8C40-4623-A311-03610C2E9129}" type="presParOf" srcId="{473CE079-5EB3-4272-9B32-3AD153784F09}" destId="{DDF8C2B5-BFA8-4138-96D1-8A95CFD11305}" srcOrd="1" destOrd="0" presId="urn:microsoft.com/office/officeart/2018/2/layout/IconVerticalSolidList"/>
    <dgm:cxn modelId="{058F3691-94AE-4010-B088-ABE9263E2EA8}" type="presParOf" srcId="{473CE079-5EB3-4272-9B32-3AD153784F09}" destId="{6146C02F-4EAC-4203-9432-7A5270E2F4BD}" srcOrd="2" destOrd="0" presId="urn:microsoft.com/office/officeart/2018/2/layout/IconVerticalSolidList"/>
    <dgm:cxn modelId="{63C95635-5123-488B-A7BD-A84F3535B50B}" type="presParOf" srcId="{473CE079-5EB3-4272-9B32-3AD153784F09}" destId="{4DDF129A-B617-4DE0-8773-DA53771C892B}" srcOrd="3" destOrd="0" presId="urn:microsoft.com/office/officeart/2018/2/layout/IconVerticalSolidList"/>
    <dgm:cxn modelId="{07EAABFD-55F9-416C-A88F-7C20BFF61C16}" type="presParOf" srcId="{5C0FDBBE-3086-4CBD-AA22-59E6691A4165}" destId="{AB974C47-DE14-4B14-858B-5BC767173528}" srcOrd="3" destOrd="0" presId="urn:microsoft.com/office/officeart/2018/2/layout/IconVerticalSolidList"/>
    <dgm:cxn modelId="{3396C32A-82CE-4274-9ACD-AB0AFF29B1AA}" type="presParOf" srcId="{5C0FDBBE-3086-4CBD-AA22-59E6691A4165}" destId="{EE45F161-9ADD-40EC-AF5F-F3CD9AB92640}" srcOrd="4" destOrd="0" presId="urn:microsoft.com/office/officeart/2018/2/layout/IconVerticalSolidList"/>
    <dgm:cxn modelId="{167EA773-687D-4761-91FA-97F3AF7EEBB0}" type="presParOf" srcId="{EE45F161-9ADD-40EC-AF5F-F3CD9AB92640}" destId="{612749BD-BCDB-4B4F-BFA7-E1AA67DB7BCD}" srcOrd="0" destOrd="0" presId="urn:microsoft.com/office/officeart/2018/2/layout/IconVerticalSolidList"/>
    <dgm:cxn modelId="{8148F695-BBEB-442D-844A-96D99B9948AD}" type="presParOf" srcId="{EE45F161-9ADD-40EC-AF5F-F3CD9AB92640}" destId="{16AFDE75-3DF5-458A-8500-F67AE03B630D}" srcOrd="1" destOrd="0" presId="urn:microsoft.com/office/officeart/2018/2/layout/IconVerticalSolidList"/>
    <dgm:cxn modelId="{580341CF-2C0B-49EC-9271-B69739A90566}" type="presParOf" srcId="{EE45F161-9ADD-40EC-AF5F-F3CD9AB92640}" destId="{DC5DBBAF-25A1-47F9-BBE1-BBD63F96D712}" srcOrd="2" destOrd="0" presId="urn:microsoft.com/office/officeart/2018/2/layout/IconVerticalSolidList"/>
    <dgm:cxn modelId="{F6527402-998D-478C-A276-8A25F837E5B8}" type="presParOf" srcId="{EE45F161-9ADD-40EC-AF5F-F3CD9AB92640}" destId="{DA051DEF-B592-4B51-8B57-4DE74F7531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572790-F111-4182-8BF6-F0F3E2155B4C}"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CE8F5E98-CEB3-43BA-BC47-2024DB9BAE7B}">
      <dgm:prSet/>
      <dgm:spPr/>
      <dgm:t>
        <a:bodyPr/>
        <a:lstStyle/>
        <a:p>
          <a:r>
            <a:rPr lang="pt-BR"/>
            <a:t>Excel</a:t>
          </a:r>
          <a:endParaRPr lang="en-US"/>
        </a:p>
      </dgm:t>
    </dgm:pt>
    <dgm:pt modelId="{9D0A3E5C-AC5E-4BA1-AF9B-77C62FADC650}" type="parTrans" cxnId="{83A9B364-7E19-4B4C-AAF0-D6D0C24C56EB}">
      <dgm:prSet/>
      <dgm:spPr/>
      <dgm:t>
        <a:bodyPr/>
        <a:lstStyle/>
        <a:p>
          <a:endParaRPr lang="en-US"/>
        </a:p>
      </dgm:t>
    </dgm:pt>
    <dgm:pt modelId="{AF631C60-CB39-4DA6-9A14-95697B3BE731}" type="sibTrans" cxnId="{83A9B364-7E19-4B4C-AAF0-D6D0C24C56EB}">
      <dgm:prSet/>
      <dgm:spPr/>
      <dgm:t>
        <a:bodyPr/>
        <a:lstStyle/>
        <a:p>
          <a:endParaRPr lang="en-US"/>
        </a:p>
      </dgm:t>
    </dgm:pt>
    <dgm:pt modelId="{BAA6DCD8-2A1A-4443-848A-36FA8439CE1C}">
      <dgm:prSet/>
      <dgm:spPr/>
      <dgm:t>
        <a:bodyPr/>
        <a:lstStyle/>
        <a:p>
          <a:r>
            <a:rPr lang="pt-BR"/>
            <a:t>Tableau</a:t>
          </a:r>
          <a:endParaRPr lang="en-US"/>
        </a:p>
      </dgm:t>
    </dgm:pt>
    <dgm:pt modelId="{2EA8FC54-62DC-4079-9E28-30A0AFE72C02}" type="parTrans" cxnId="{B05E38FD-0BBA-4EDE-8979-90BAA1B8E71B}">
      <dgm:prSet/>
      <dgm:spPr/>
      <dgm:t>
        <a:bodyPr/>
        <a:lstStyle/>
        <a:p>
          <a:endParaRPr lang="en-US"/>
        </a:p>
      </dgm:t>
    </dgm:pt>
    <dgm:pt modelId="{A0D49835-703D-415B-B6FE-170019412462}" type="sibTrans" cxnId="{B05E38FD-0BBA-4EDE-8979-90BAA1B8E71B}">
      <dgm:prSet/>
      <dgm:spPr/>
      <dgm:t>
        <a:bodyPr/>
        <a:lstStyle/>
        <a:p>
          <a:endParaRPr lang="en-US"/>
        </a:p>
      </dgm:t>
    </dgm:pt>
    <dgm:pt modelId="{2A0E4F42-A06E-4ACE-B806-287B7DDE6263}">
      <dgm:prSet/>
      <dgm:spPr/>
      <dgm:t>
        <a:bodyPr/>
        <a:lstStyle/>
        <a:p>
          <a:r>
            <a:rPr lang="pt-BR"/>
            <a:t>Power BI</a:t>
          </a:r>
          <a:endParaRPr lang="en-US"/>
        </a:p>
      </dgm:t>
    </dgm:pt>
    <dgm:pt modelId="{0C7FD2C9-2199-408A-B2AE-B2B9056A1BE9}" type="parTrans" cxnId="{3C618DC5-F3A8-4A44-9151-66494CB94812}">
      <dgm:prSet/>
      <dgm:spPr/>
      <dgm:t>
        <a:bodyPr/>
        <a:lstStyle/>
        <a:p>
          <a:endParaRPr lang="en-US"/>
        </a:p>
      </dgm:t>
    </dgm:pt>
    <dgm:pt modelId="{0A12BD33-3123-4F0B-98EB-8EC6B2C8E414}" type="sibTrans" cxnId="{3C618DC5-F3A8-4A44-9151-66494CB94812}">
      <dgm:prSet/>
      <dgm:spPr/>
      <dgm:t>
        <a:bodyPr/>
        <a:lstStyle/>
        <a:p>
          <a:endParaRPr lang="en-US"/>
        </a:p>
      </dgm:t>
    </dgm:pt>
    <dgm:pt modelId="{BA67B6D5-3C35-4391-9522-1C0E6C6B231B}">
      <dgm:prSet/>
      <dgm:spPr/>
      <dgm:t>
        <a:bodyPr/>
        <a:lstStyle/>
        <a:p>
          <a:r>
            <a:rPr lang="pt-BR"/>
            <a:t>R</a:t>
          </a:r>
          <a:endParaRPr lang="en-US"/>
        </a:p>
      </dgm:t>
    </dgm:pt>
    <dgm:pt modelId="{4F4D47EA-B922-4A34-859F-9C7CA25E1550}" type="parTrans" cxnId="{6A4045AE-E6AC-4F02-8963-C17F55B8D9FB}">
      <dgm:prSet/>
      <dgm:spPr/>
      <dgm:t>
        <a:bodyPr/>
        <a:lstStyle/>
        <a:p>
          <a:endParaRPr lang="en-US"/>
        </a:p>
      </dgm:t>
    </dgm:pt>
    <dgm:pt modelId="{9E46F39C-E5D2-4B92-9D5A-2864E99BF1CC}" type="sibTrans" cxnId="{6A4045AE-E6AC-4F02-8963-C17F55B8D9FB}">
      <dgm:prSet/>
      <dgm:spPr/>
      <dgm:t>
        <a:bodyPr/>
        <a:lstStyle/>
        <a:p>
          <a:endParaRPr lang="en-US"/>
        </a:p>
      </dgm:t>
    </dgm:pt>
    <dgm:pt modelId="{21D26FE3-F76A-476E-8D26-31AC612F5633}">
      <dgm:prSet/>
      <dgm:spPr/>
      <dgm:t>
        <a:bodyPr/>
        <a:lstStyle/>
        <a:p>
          <a:r>
            <a:rPr lang="pt-BR"/>
            <a:t>Power Point</a:t>
          </a:r>
          <a:endParaRPr lang="en-US"/>
        </a:p>
      </dgm:t>
    </dgm:pt>
    <dgm:pt modelId="{5C78DB61-E082-44F9-8FC2-CD61A6ED4F5B}" type="parTrans" cxnId="{47FE745A-BB56-4676-B723-10E199C7EFBC}">
      <dgm:prSet/>
      <dgm:spPr/>
      <dgm:t>
        <a:bodyPr/>
        <a:lstStyle/>
        <a:p>
          <a:endParaRPr lang="en-US"/>
        </a:p>
      </dgm:t>
    </dgm:pt>
    <dgm:pt modelId="{35225193-6C60-493F-9657-89B7BC70D19B}" type="sibTrans" cxnId="{47FE745A-BB56-4676-B723-10E199C7EFBC}">
      <dgm:prSet/>
      <dgm:spPr/>
      <dgm:t>
        <a:bodyPr/>
        <a:lstStyle/>
        <a:p>
          <a:endParaRPr lang="en-US"/>
        </a:p>
      </dgm:t>
    </dgm:pt>
    <dgm:pt modelId="{EC6532AA-07BC-477D-9EEB-84AB9CF18A80}" type="pres">
      <dgm:prSet presAssocID="{01572790-F111-4182-8BF6-F0F3E2155B4C}" presName="linear" presStyleCnt="0">
        <dgm:presLayoutVars>
          <dgm:dir/>
          <dgm:animLvl val="lvl"/>
          <dgm:resizeHandles val="exact"/>
        </dgm:presLayoutVars>
      </dgm:prSet>
      <dgm:spPr/>
    </dgm:pt>
    <dgm:pt modelId="{2B121095-872C-4FE9-82FC-F8264907474F}" type="pres">
      <dgm:prSet presAssocID="{CE8F5E98-CEB3-43BA-BC47-2024DB9BAE7B}" presName="parentLin" presStyleCnt="0"/>
      <dgm:spPr/>
    </dgm:pt>
    <dgm:pt modelId="{9C787091-C80E-4086-93FD-338AA2CD2916}" type="pres">
      <dgm:prSet presAssocID="{CE8F5E98-CEB3-43BA-BC47-2024DB9BAE7B}" presName="parentLeftMargin" presStyleLbl="node1" presStyleIdx="0" presStyleCnt="5"/>
      <dgm:spPr/>
    </dgm:pt>
    <dgm:pt modelId="{AD844D61-428E-4646-BE15-A463C188B43F}" type="pres">
      <dgm:prSet presAssocID="{CE8F5E98-CEB3-43BA-BC47-2024DB9BAE7B}" presName="parentText" presStyleLbl="node1" presStyleIdx="0" presStyleCnt="5">
        <dgm:presLayoutVars>
          <dgm:chMax val="0"/>
          <dgm:bulletEnabled val="1"/>
        </dgm:presLayoutVars>
      </dgm:prSet>
      <dgm:spPr/>
    </dgm:pt>
    <dgm:pt modelId="{C1D836DD-B54D-47A8-A464-DA722AC0018A}" type="pres">
      <dgm:prSet presAssocID="{CE8F5E98-CEB3-43BA-BC47-2024DB9BAE7B}" presName="negativeSpace" presStyleCnt="0"/>
      <dgm:spPr/>
    </dgm:pt>
    <dgm:pt modelId="{9D02920D-DA59-40AD-A7DC-A1EFDA488502}" type="pres">
      <dgm:prSet presAssocID="{CE8F5E98-CEB3-43BA-BC47-2024DB9BAE7B}" presName="childText" presStyleLbl="conFgAcc1" presStyleIdx="0" presStyleCnt="5">
        <dgm:presLayoutVars>
          <dgm:bulletEnabled val="1"/>
        </dgm:presLayoutVars>
      </dgm:prSet>
      <dgm:spPr/>
    </dgm:pt>
    <dgm:pt modelId="{05198259-6134-4B0D-83CB-48220FCA8363}" type="pres">
      <dgm:prSet presAssocID="{AF631C60-CB39-4DA6-9A14-95697B3BE731}" presName="spaceBetweenRectangles" presStyleCnt="0"/>
      <dgm:spPr/>
    </dgm:pt>
    <dgm:pt modelId="{CE2336E1-ACFE-4E50-B218-0D209F8C36FF}" type="pres">
      <dgm:prSet presAssocID="{BAA6DCD8-2A1A-4443-848A-36FA8439CE1C}" presName="parentLin" presStyleCnt="0"/>
      <dgm:spPr/>
    </dgm:pt>
    <dgm:pt modelId="{49169A95-8556-4A1B-BF3C-825EE8780172}" type="pres">
      <dgm:prSet presAssocID="{BAA6DCD8-2A1A-4443-848A-36FA8439CE1C}" presName="parentLeftMargin" presStyleLbl="node1" presStyleIdx="0" presStyleCnt="5"/>
      <dgm:spPr/>
    </dgm:pt>
    <dgm:pt modelId="{08FAA979-2EBF-4884-8382-EB6F72C855C8}" type="pres">
      <dgm:prSet presAssocID="{BAA6DCD8-2A1A-4443-848A-36FA8439CE1C}" presName="parentText" presStyleLbl="node1" presStyleIdx="1" presStyleCnt="5">
        <dgm:presLayoutVars>
          <dgm:chMax val="0"/>
          <dgm:bulletEnabled val="1"/>
        </dgm:presLayoutVars>
      </dgm:prSet>
      <dgm:spPr/>
    </dgm:pt>
    <dgm:pt modelId="{8B38E917-F8A6-4F6B-91CD-650B6799FA23}" type="pres">
      <dgm:prSet presAssocID="{BAA6DCD8-2A1A-4443-848A-36FA8439CE1C}" presName="negativeSpace" presStyleCnt="0"/>
      <dgm:spPr/>
    </dgm:pt>
    <dgm:pt modelId="{A3453007-426C-4C81-9E55-62A3EC730CE1}" type="pres">
      <dgm:prSet presAssocID="{BAA6DCD8-2A1A-4443-848A-36FA8439CE1C}" presName="childText" presStyleLbl="conFgAcc1" presStyleIdx="1" presStyleCnt="5">
        <dgm:presLayoutVars>
          <dgm:bulletEnabled val="1"/>
        </dgm:presLayoutVars>
      </dgm:prSet>
      <dgm:spPr/>
    </dgm:pt>
    <dgm:pt modelId="{E132BA23-03EE-476A-9FFD-C9A120D5629E}" type="pres">
      <dgm:prSet presAssocID="{A0D49835-703D-415B-B6FE-170019412462}" presName="spaceBetweenRectangles" presStyleCnt="0"/>
      <dgm:spPr/>
    </dgm:pt>
    <dgm:pt modelId="{56D5E5D7-7464-4CB8-BD66-1AE1DBD28E97}" type="pres">
      <dgm:prSet presAssocID="{2A0E4F42-A06E-4ACE-B806-287B7DDE6263}" presName="parentLin" presStyleCnt="0"/>
      <dgm:spPr/>
    </dgm:pt>
    <dgm:pt modelId="{BEB6C7F4-D3E0-44A2-9BD0-2B1AC58FCB12}" type="pres">
      <dgm:prSet presAssocID="{2A0E4F42-A06E-4ACE-B806-287B7DDE6263}" presName="parentLeftMargin" presStyleLbl="node1" presStyleIdx="1" presStyleCnt="5"/>
      <dgm:spPr/>
    </dgm:pt>
    <dgm:pt modelId="{F1733FCC-3DFD-40A5-9E6B-6023D0855385}" type="pres">
      <dgm:prSet presAssocID="{2A0E4F42-A06E-4ACE-B806-287B7DDE6263}" presName="parentText" presStyleLbl="node1" presStyleIdx="2" presStyleCnt="5">
        <dgm:presLayoutVars>
          <dgm:chMax val="0"/>
          <dgm:bulletEnabled val="1"/>
        </dgm:presLayoutVars>
      </dgm:prSet>
      <dgm:spPr/>
    </dgm:pt>
    <dgm:pt modelId="{A43010AD-C88A-4164-96AF-53F073C7E581}" type="pres">
      <dgm:prSet presAssocID="{2A0E4F42-A06E-4ACE-B806-287B7DDE6263}" presName="negativeSpace" presStyleCnt="0"/>
      <dgm:spPr/>
    </dgm:pt>
    <dgm:pt modelId="{DF952125-CC48-4808-A41E-3F35C33658DC}" type="pres">
      <dgm:prSet presAssocID="{2A0E4F42-A06E-4ACE-B806-287B7DDE6263}" presName="childText" presStyleLbl="conFgAcc1" presStyleIdx="2" presStyleCnt="5">
        <dgm:presLayoutVars>
          <dgm:bulletEnabled val="1"/>
        </dgm:presLayoutVars>
      </dgm:prSet>
      <dgm:spPr/>
    </dgm:pt>
    <dgm:pt modelId="{D76F9B5D-1A82-4810-B59A-9F19B4FF6D20}" type="pres">
      <dgm:prSet presAssocID="{0A12BD33-3123-4F0B-98EB-8EC6B2C8E414}" presName="spaceBetweenRectangles" presStyleCnt="0"/>
      <dgm:spPr/>
    </dgm:pt>
    <dgm:pt modelId="{45EECBA7-5C7F-4F62-B2CE-9031EC7B1490}" type="pres">
      <dgm:prSet presAssocID="{BA67B6D5-3C35-4391-9522-1C0E6C6B231B}" presName="parentLin" presStyleCnt="0"/>
      <dgm:spPr/>
    </dgm:pt>
    <dgm:pt modelId="{7446E381-5C5E-4F35-9022-0595FD01392F}" type="pres">
      <dgm:prSet presAssocID="{BA67B6D5-3C35-4391-9522-1C0E6C6B231B}" presName="parentLeftMargin" presStyleLbl="node1" presStyleIdx="2" presStyleCnt="5"/>
      <dgm:spPr/>
    </dgm:pt>
    <dgm:pt modelId="{792F70CA-3827-4B13-9FEF-5AB5297FF8C5}" type="pres">
      <dgm:prSet presAssocID="{BA67B6D5-3C35-4391-9522-1C0E6C6B231B}" presName="parentText" presStyleLbl="node1" presStyleIdx="3" presStyleCnt="5">
        <dgm:presLayoutVars>
          <dgm:chMax val="0"/>
          <dgm:bulletEnabled val="1"/>
        </dgm:presLayoutVars>
      </dgm:prSet>
      <dgm:spPr/>
    </dgm:pt>
    <dgm:pt modelId="{534BFF89-D2A6-444B-A703-0DAA0077ADE6}" type="pres">
      <dgm:prSet presAssocID="{BA67B6D5-3C35-4391-9522-1C0E6C6B231B}" presName="negativeSpace" presStyleCnt="0"/>
      <dgm:spPr/>
    </dgm:pt>
    <dgm:pt modelId="{9321A2BC-C524-4D1E-8A6E-43B62BD44392}" type="pres">
      <dgm:prSet presAssocID="{BA67B6D5-3C35-4391-9522-1C0E6C6B231B}" presName="childText" presStyleLbl="conFgAcc1" presStyleIdx="3" presStyleCnt="5">
        <dgm:presLayoutVars>
          <dgm:bulletEnabled val="1"/>
        </dgm:presLayoutVars>
      </dgm:prSet>
      <dgm:spPr/>
    </dgm:pt>
    <dgm:pt modelId="{5667F0D9-16EA-454A-9172-8D49AAC76F77}" type="pres">
      <dgm:prSet presAssocID="{9E46F39C-E5D2-4B92-9D5A-2864E99BF1CC}" presName="spaceBetweenRectangles" presStyleCnt="0"/>
      <dgm:spPr/>
    </dgm:pt>
    <dgm:pt modelId="{917A4B0B-A871-4C2B-8956-1B6AF4A83A46}" type="pres">
      <dgm:prSet presAssocID="{21D26FE3-F76A-476E-8D26-31AC612F5633}" presName="parentLin" presStyleCnt="0"/>
      <dgm:spPr/>
    </dgm:pt>
    <dgm:pt modelId="{8A4B7248-7909-46F3-8554-6477A7C136E2}" type="pres">
      <dgm:prSet presAssocID="{21D26FE3-F76A-476E-8D26-31AC612F5633}" presName="parentLeftMargin" presStyleLbl="node1" presStyleIdx="3" presStyleCnt="5"/>
      <dgm:spPr/>
    </dgm:pt>
    <dgm:pt modelId="{1F737C6A-A14D-4DBE-AF43-C597FD4F85A5}" type="pres">
      <dgm:prSet presAssocID="{21D26FE3-F76A-476E-8D26-31AC612F5633}" presName="parentText" presStyleLbl="node1" presStyleIdx="4" presStyleCnt="5">
        <dgm:presLayoutVars>
          <dgm:chMax val="0"/>
          <dgm:bulletEnabled val="1"/>
        </dgm:presLayoutVars>
      </dgm:prSet>
      <dgm:spPr/>
    </dgm:pt>
    <dgm:pt modelId="{5AA06216-406A-4D23-8ED5-378D86F077EE}" type="pres">
      <dgm:prSet presAssocID="{21D26FE3-F76A-476E-8D26-31AC612F5633}" presName="negativeSpace" presStyleCnt="0"/>
      <dgm:spPr/>
    </dgm:pt>
    <dgm:pt modelId="{63E5F0DF-D2AB-469B-B077-EA419EB04864}" type="pres">
      <dgm:prSet presAssocID="{21D26FE3-F76A-476E-8D26-31AC612F5633}" presName="childText" presStyleLbl="conFgAcc1" presStyleIdx="4" presStyleCnt="5">
        <dgm:presLayoutVars>
          <dgm:bulletEnabled val="1"/>
        </dgm:presLayoutVars>
      </dgm:prSet>
      <dgm:spPr/>
    </dgm:pt>
  </dgm:ptLst>
  <dgm:cxnLst>
    <dgm:cxn modelId="{A672B334-7C5D-4C00-924C-E6A6099EB7EE}" type="presOf" srcId="{21D26FE3-F76A-476E-8D26-31AC612F5633}" destId="{8A4B7248-7909-46F3-8554-6477A7C136E2}" srcOrd="0" destOrd="0" presId="urn:microsoft.com/office/officeart/2005/8/layout/list1"/>
    <dgm:cxn modelId="{0DDA5E5B-11EF-4566-AF69-D7391D880989}" type="presOf" srcId="{CE8F5E98-CEB3-43BA-BC47-2024DB9BAE7B}" destId="{AD844D61-428E-4646-BE15-A463C188B43F}" srcOrd="1" destOrd="0" presId="urn:microsoft.com/office/officeart/2005/8/layout/list1"/>
    <dgm:cxn modelId="{83A9B364-7E19-4B4C-AAF0-D6D0C24C56EB}" srcId="{01572790-F111-4182-8BF6-F0F3E2155B4C}" destId="{CE8F5E98-CEB3-43BA-BC47-2024DB9BAE7B}" srcOrd="0" destOrd="0" parTransId="{9D0A3E5C-AC5E-4BA1-AF9B-77C62FADC650}" sibTransId="{AF631C60-CB39-4DA6-9A14-95697B3BE731}"/>
    <dgm:cxn modelId="{BDD4206F-6B28-4FA3-B835-1FA41F18DA9B}" type="presOf" srcId="{CE8F5E98-CEB3-43BA-BC47-2024DB9BAE7B}" destId="{9C787091-C80E-4086-93FD-338AA2CD2916}" srcOrd="0" destOrd="0" presId="urn:microsoft.com/office/officeart/2005/8/layout/list1"/>
    <dgm:cxn modelId="{98876E59-638E-45C8-93C5-4221500CED26}" type="presOf" srcId="{2A0E4F42-A06E-4ACE-B806-287B7DDE6263}" destId="{F1733FCC-3DFD-40A5-9E6B-6023D0855385}" srcOrd="1" destOrd="0" presId="urn:microsoft.com/office/officeart/2005/8/layout/list1"/>
    <dgm:cxn modelId="{47FE745A-BB56-4676-B723-10E199C7EFBC}" srcId="{01572790-F111-4182-8BF6-F0F3E2155B4C}" destId="{21D26FE3-F76A-476E-8D26-31AC612F5633}" srcOrd="4" destOrd="0" parTransId="{5C78DB61-E082-44F9-8FC2-CD61A6ED4F5B}" sibTransId="{35225193-6C60-493F-9657-89B7BC70D19B}"/>
    <dgm:cxn modelId="{A71DB37D-AA95-40EA-B4FD-4E83FE5710B1}" type="presOf" srcId="{2A0E4F42-A06E-4ACE-B806-287B7DDE6263}" destId="{BEB6C7F4-D3E0-44A2-9BD0-2B1AC58FCB12}" srcOrd="0" destOrd="0" presId="urn:microsoft.com/office/officeart/2005/8/layout/list1"/>
    <dgm:cxn modelId="{3F317C7E-6FCB-47E5-BB4C-EA7B6D7D6507}" type="presOf" srcId="{BAA6DCD8-2A1A-4443-848A-36FA8439CE1C}" destId="{08FAA979-2EBF-4884-8382-EB6F72C855C8}" srcOrd="1" destOrd="0" presId="urn:microsoft.com/office/officeart/2005/8/layout/list1"/>
    <dgm:cxn modelId="{C913AE9B-BFDD-4B67-9456-8A8E3CA348AD}" type="presOf" srcId="{BA67B6D5-3C35-4391-9522-1C0E6C6B231B}" destId="{792F70CA-3827-4B13-9FEF-5AB5297FF8C5}" srcOrd="1" destOrd="0" presId="urn:microsoft.com/office/officeart/2005/8/layout/list1"/>
    <dgm:cxn modelId="{4D5B239E-4681-4A45-A0C1-4E94261C632A}" type="presOf" srcId="{21D26FE3-F76A-476E-8D26-31AC612F5633}" destId="{1F737C6A-A14D-4DBE-AF43-C597FD4F85A5}" srcOrd="1" destOrd="0" presId="urn:microsoft.com/office/officeart/2005/8/layout/list1"/>
    <dgm:cxn modelId="{6A4045AE-E6AC-4F02-8963-C17F55B8D9FB}" srcId="{01572790-F111-4182-8BF6-F0F3E2155B4C}" destId="{BA67B6D5-3C35-4391-9522-1C0E6C6B231B}" srcOrd="3" destOrd="0" parTransId="{4F4D47EA-B922-4A34-859F-9C7CA25E1550}" sibTransId="{9E46F39C-E5D2-4B92-9D5A-2864E99BF1CC}"/>
    <dgm:cxn modelId="{AB27A5B0-3F0C-47DB-A7F8-7A2121A01909}" type="presOf" srcId="{BA67B6D5-3C35-4391-9522-1C0E6C6B231B}" destId="{7446E381-5C5E-4F35-9022-0595FD01392F}" srcOrd="0" destOrd="0" presId="urn:microsoft.com/office/officeart/2005/8/layout/list1"/>
    <dgm:cxn modelId="{3C618DC5-F3A8-4A44-9151-66494CB94812}" srcId="{01572790-F111-4182-8BF6-F0F3E2155B4C}" destId="{2A0E4F42-A06E-4ACE-B806-287B7DDE6263}" srcOrd="2" destOrd="0" parTransId="{0C7FD2C9-2199-408A-B2AE-B2B9056A1BE9}" sibTransId="{0A12BD33-3123-4F0B-98EB-8EC6B2C8E414}"/>
    <dgm:cxn modelId="{5961EDDF-3083-40C9-80A8-C64D46110708}" type="presOf" srcId="{01572790-F111-4182-8BF6-F0F3E2155B4C}" destId="{EC6532AA-07BC-477D-9EEB-84AB9CF18A80}" srcOrd="0" destOrd="0" presId="urn:microsoft.com/office/officeart/2005/8/layout/list1"/>
    <dgm:cxn modelId="{E52505E8-1536-4C6F-9436-0D7865C4C7F3}" type="presOf" srcId="{BAA6DCD8-2A1A-4443-848A-36FA8439CE1C}" destId="{49169A95-8556-4A1B-BF3C-825EE8780172}" srcOrd="0" destOrd="0" presId="urn:microsoft.com/office/officeart/2005/8/layout/list1"/>
    <dgm:cxn modelId="{B05E38FD-0BBA-4EDE-8979-90BAA1B8E71B}" srcId="{01572790-F111-4182-8BF6-F0F3E2155B4C}" destId="{BAA6DCD8-2A1A-4443-848A-36FA8439CE1C}" srcOrd="1" destOrd="0" parTransId="{2EA8FC54-62DC-4079-9E28-30A0AFE72C02}" sibTransId="{A0D49835-703D-415B-B6FE-170019412462}"/>
    <dgm:cxn modelId="{D492A630-8FA9-4CA1-9EEE-009BC5766270}" type="presParOf" srcId="{EC6532AA-07BC-477D-9EEB-84AB9CF18A80}" destId="{2B121095-872C-4FE9-82FC-F8264907474F}" srcOrd="0" destOrd="0" presId="urn:microsoft.com/office/officeart/2005/8/layout/list1"/>
    <dgm:cxn modelId="{FAB3B9FA-D35A-490A-A9F1-F0AA742C0258}" type="presParOf" srcId="{2B121095-872C-4FE9-82FC-F8264907474F}" destId="{9C787091-C80E-4086-93FD-338AA2CD2916}" srcOrd="0" destOrd="0" presId="urn:microsoft.com/office/officeart/2005/8/layout/list1"/>
    <dgm:cxn modelId="{154D8003-08DF-46EB-BD84-8D69D29106C6}" type="presParOf" srcId="{2B121095-872C-4FE9-82FC-F8264907474F}" destId="{AD844D61-428E-4646-BE15-A463C188B43F}" srcOrd="1" destOrd="0" presId="urn:microsoft.com/office/officeart/2005/8/layout/list1"/>
    <dgm:cxn modelId="{50745A85-F53A-45AE-A5FB-82F68AB36F11}" type="presParOf" srcId="{EC6532AA-07BC-477D-9EEB-84AB9CF18A80}" destId="{C1D836DD-B54D-47A8-A464-DA722AC0018A}" srcOrd="1" destOrd="0" presId="urn:microsoft.com/office/officeart/2005/8/layout/list1"/>
    <dgm:cxn modelId="{F4CD050C-8040-446D-87FA-429E31051944}" type="presParOf" srcId="{EC6532AA-07BC-477D-9EEB-84AB9CF18A80}" destId="{9D02920D-DA59-40AD-A7DC-A1EFDA488502}" srcOrd="2" destOrd="0" presId="urn:microsoft.com/office/officeart/2005/8/layout/list1"/>
    <dgm:cxn modelId="{537E87FF-049E-425A-8B07-02EE161C7CE4}" type="presParOf" srcId="{EC6532AA-07BC-477D-9EEB-84AB9CF18A80}" destId="{05198259-6134-4B0D-83CB-48220FCA8363}" srcOrd="3" destOrd="0" presId="urn:microsoft.com/office/officeart/2005/8/layout/list1"/>
    <dgm:cxn modelId="{311F893C-8888-4F5B-8C3B-42A11FFEA3B9}" type="presParOf" srcId="{EC6532AA-07BC-477D-9EEB-84AB9CF18A80}" destId="{CE2336E1-ACFE-4E50-B218-0D209F8C36FF}" srcOrd="4" destOrd="0" presId="urn:microsoft.com/office/officeart/2005/8/layout/list1"/>
    <dgm:cxn modelId="{0C5B16AF-2030-446A-B0EB-67D9532D144D}" type="presParOf" srcId="{CE2336E1-ACFE-4E50-B218-0D209F8C36FF}" destId="{49169A95-8556-4A1B-BF3C-825EE8780172}" srcOrd="0" destOrd="0" presId="urn:microsoft.com/office/officeart/2005/8/layout/list1"/>
    <dgm:cxn modelId="{DFE01396-73E4-4315-9FCE-0EDDE906E11C}" type="presParOf" srcId="{CE2336E1-ACFE-4E50-B218-0D209F8C36FF}" destId="{08FAA979-2EBF-4884-8382-EB6F72C855C8}" srcOrd="1" destOrd="0" presId="urn:microsoft.com/office/officeart/2005/8/layout/list1"/>
    <dgm:cxn modelId="{6824833C-E8E1-4D19-9AF1-4098D6E1C9E1}" type="presParOf" srcId="{EC6532AA-07BC-477D-9EEB-84AB9CF18A80}" destId="{8B38E917-F8A6-4F6B-91CD-650B6799FA23}" srcOrd="5" destOrd="0" presId="urn:microsoft.com/office/officeart/2005/8/layout/list1"/>
    <dgm:cxn modelId="{6B4E5B10-0294-4B92-B093-1209D244F0F1}" type="presParOf" srcId="{EC6532AA-07BC-477D-9EEB-84AB9CF18A80}" destId="{A3453007-426C-4C81-9E55-62A3EC730CE1}" srcOrd="6" destOrd="0" presId="urn:microsoft.com/office/officeart/2005/8/layout/list1"/>
    <dgm:cxn modelId="{B05E95C5-3137-4286-B328-421615D93278}" type="presParOf" srcId="{EC6532AA-07BC-477D-9EEB-84AB9CF18A80}" destId="{E132BA23-03EE-476A-9FFD-C9A120D5629E}" srcOrd="7" destOrd="0" presId="urn:microsoft.com/office/officeart/2005/8/layout/list1"/>
    <dgm:cxn modelId="{492BD64C-7F7C-4639-8F84-921F16D069FF}" type="presParOf" srcId="{EC6532AA-07BC-477D-9EEB-84AB9CF18A80}" destId="{56D5E5D7-7464-4CB8-BD66-1AE1DBD28E97}" srcOrd="8" destOrd="0" presId="urn:microsoft.com/office/officeart/2005/8/layout/list1"/>
    <dgm:cxn modelId="{019BB91A-B3EB-4461-856F-C4D0D7D47FE5}" type="presParOf" srcId="{56D5E5D7-7464-4CB8-BD66-1AE1DBD28E97}" destId="{BEB6C7F4-D3E0-44A2-9BD0-2B1AC58FCB12}" srcOrd="0" destOrd="0" presId="urn:microsoft.com/office/officeart/2005/8/layout/list1"/>
    <dgm:cxn modelId="{B9147D64-3614-46A8-BCDC-FE9E19735B67}" type="presParOf" srcId="{56D5E5D7-7464-4CB8-BD66-1AE1DBD28E97}" destId="{F1733FCC-3DFD-40A5-9E6B-6023D0855385}" srcOrd="1" destOrd="0" presId="urn:microsoft.com/office/officeart/2005/8/layout/list1"/>
    <dgm:cxn modelId="{08BFA9FF-65D0-451C-8D42-0A4BB7C26B86}" type="presParOf" srcId="{EC6532AA-07BC-477D-9EEB-84AB9CF18A80}" destId="{A43010AD-C88A-4164-96AF-53F073C7E581}" srcOrd="9" destOrd="0" presId="urn:microsoft.com/office/officeart/2005/8/layout/list1"/>
    <dgm:cxn modelId="{A604C405-1241-413E-A092-894C0B244BAE}" type="presParOf" srcId="{EC6532AA-07BC-477D-9EEB-84AB9CF18A80}" destId="{DF952125-CC48-4808-A41E-3F35C33658DC}" srcOrd="10" destOrd="0" presId="urn:microsoft.com/office/officeart/2005/8/layout/list1"/>
    <dgm:cxn modelId="{6E745292-8730-45C0-A57E-212227A9E637}" type="presParOf" srcId="{EC6532AA-07BC-477D-9EEB-84AB9CF18A80}" destId="{D76F9B5D-1A82-4810-B59A-9F19B4FF6D20}" srcOrd="11" destOrd="0" presId="urn:microsoft.com/office/officeart/2005/8/layout/list1"/>
    <dgm:cxn modelId="{8F2B05BE-F6B4-461C-84D3-690A7ABB8F7B}" type="presParOf" srcId="{EC6532AA-07BC-477D-9EEB-84AB9CF18A80}" destId="{45EECBA7-5C7F-4F62-B2CE-9031EC7B1490}" srcOrd="12" destOrd="0" presId="urn:microsoft.com/office/officeart/2005/8/layout/list1"/>
    <dgm:cxn modelId="{21D74DBC-C160-4621-82E0-84C320D62F15}" type="presParOf" srcId="{45EECBA7-5C7F-4F62-B2CE-9031EC7B1490}" destId="{7446E381-5C5E-4F35-9022-0595FD01392F}" srcOrd="0" destOrd="0" presId="urn:microsoft.com/office/officeart/2005/8/layout/list1"/>
    <dgm:cxn modelId="{CE0BBACC-9832-401B-8908-DCA7B032F39F}" type="presParOf" srcId="{45EECBA7-5C7F-4F62-B2CE-9031EC7B1490}" destId="{792F70CA-3827-4B13-9FEF-5AB5297FF8C5}" srcOrd="1" destOrd="0" presId="urn:microsoft.com/office/officeart/2005/8/layout/list1"/>
    <dgm:cxn modelId="{317D1F56-6772-4821-9041-FD7FF2F7651D}" type="presParOf" srcId="{EC6532AA-07BC-477D-9EEB-84AB9CF18A80}" destId="{534BFF89-D2A6-444B-A703-0DAA0077ADE6}" srcOrd="13" destOrd="0" presId="urn:microsoft.com/office/officeart/2005/8/layout/list1"/>
    <dgm:cxn modelId="{3BD03868-2237-4CD0-B3D2-EB8D43A1BF6E}" type="presParOf" srcId="{EC6532AA-07BC-477D-9EEB-84AB9CF18A80}" destId="{9321A2BC-C524-4D1E-8A6E-43B62BD44392}" srcOrd="14" destOrd="0" presId="urn:microsoft.com/office/officeart/2005/8/layout/list1"/>
    <dgm:cxn modelId="{4C495007-D860-4108-B26A-578BA3E362CA}" type="presParOf" srcId="{EC6532AA-07BC-477D-9EEB-84AB9CF18A80}" destId="{5667F0D9-16EA-454A-9172-8D49AAC76F77}" srcOrd="15" destOrd="0" presId="urn:microsoft.com/office/officeart/2005/8/layout/list1"/>
    <dgm:cxn modelId="{F0E90E35-CD1C-45B6-8345-F9F292F41D46}" type="presParOf" srcId="{EC6532AA-07BC-477D-9EEB-84AB9CF18A80}" destId="{917A4B0B-A871-4C2B-8956-1B6AF4A83A46}" srcOrd="16" destOrd="0" presId="urn:microsoft.com/office/officeart/2005/8/layout/list1"/>
    <dgm:cxn modelId="{80139D20-438A-4D8C-878E-FB556BA61911}" type="presParOf" srcId="{917A4B0B-A871-4C2B-8956-1B6AF4A83A46}" destId="{8A4B7248-7909-46F3-8554-6477A7C136E2}" srcOrd="0" destOrd="0" presId="urn:microsoft.com/office/officeart/2005/8/layout/list1"/>
    <dgm:cxn modelId="{EAF9EF45-C7CF-482B-87AA-5FC1143AF353}" type="presParOf" srcId="{917A4B0B-A871-4C2B-8956-1B6AF4A83A46}" destId="{1F737C6A-A14D-4DBE-AF43-C597FD4F85A5}" srcOrd="1" destOrd="0" presId="urn:microsoft.com/office/officeart/2005/8/layout/list1"/>
    <dgm:cxn modelId="{016F0B1E-9C51-4F7A-9D50-AA1592EA3528}" type="presParOf" srcId="{EC6532AA-07BC-477D-9EEB-84AB9CF18A80}" destId="{5AA06216-406A-4D23-8ED5-378D86F077EE}" srcOrd="17" destOrd="0" presId="urn:microsoft.com/office/officeart/2005/8/layout/list1"/>
    <dgm:cxn modelId="{87E33177-1EEB-4ADD-B5C4-74CD13FBA7CC}" type="presParOf" srcId="{EC6532AA-07BC-477D-9EEB-84AB9CF18A80}" destId="{63E5F0DF-D2AB-469B-B077-EA419EB0486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74395D-1257-4C2A-94E1-5192FDF330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2A2223C-B907-4752-8BBC-86CADE4FE42B}">
      <dgm:prSet/>
      <dgm:spPr/>
      <dgm:t>
        <a:bodyPr/>
        <a:lstStyle/>
        <a:p>
          <a:r>
            <a:rPr lang="pt-BR"/>
            <a:t>Obtenção dos dados</a:t>
          </a:r>
          <a:endParaRPr lang="en-US"/>
        </a:p>
      </dgm:t>
    </dgm:pt>
    <dgm:pt modelId="{28B0770E-6D55-4AE2-AD64-BD90D4973DC8}" type="parTrans" cxnId="{3E48C45C-0D89-4B6D-A40B-634421E9D6F8}">
      <dgm:prSet/>
      <dgm:spPr/>
      <dgm:t>
        <a:bodyPr/>
        <a:lstStyle/>
        <a:p>
          <a:endParaRPr lang="en-US"/>
        </a:p>
      </dgm:t>
    </dgm:pt>
    <dgm:pt modelId="{E5B3B4C3-FCDF-42CF-BD72-7EECE08A21F5}" type="sibTrans" cxnId="{3E48C45C-0D89-4B6D-A40B-634421E9D6F8}">
      <dgm:prSet/>
      <dgm:spPr/>
      <dgm:t>
        <a:bodyPr/>
        <a:lstStyle/>
        <a:p>
          <a:endParaRPr lang="en-US"/>
        </a:p>
      </dgm:t>
    </dgm:pt>
    <dgm:pt modelId="{0B68035A-D983-4EB9-8E69-A610033E58FD}">
      <dgm:prSet/>
      <dgm:spPr/>
      <dgm:t>
        <a:bodyPr/>
        <a:lstStyle/>
        <a:p>
          <a:r>
            <a:rPr lang="pt-BR"/>
            <a:t>Transformação dos dados utilizando Excel </a:t>
          </a:r>
          <a:endParaRPr lang="en-US"/>
        </a:p>
      </dgm:t>
    </dgm:pt>
    <dgm:pt modelId="{DDC1399B-E8AE-499F-B4CD-AA06E54FA58F}" type="parTrans" cxnId="{9645FB3A-D57E-4252-AD50-D760FDBD7AAE}">
      <dgm:prSet/>
      <dgm:spPr/>
      <dgm:t>
        <a:bodyPr/>
        <a:lstStyle/>
        <a:p>
          <a:endParaRPr lang="en-US"/>
        </a:p>
      </dgm:t>
    </dgm:pt>
    <dgm:pt modelId="{E6035380-3AD2-4978-89EF-992DF0D74572}" type="sibTrans" cxnId="{9645FB3A-D57E-4252-AD50-D760FDBD7AAE}">
      <dgm:prSet/>
      <dgm:spPr/>
      <dgm:t>
        <a:bodyPr/>
        <a:lstStyle/>
        <a:p>
          <a:endParaRPr lang="en-US"/>
        </a:p>
      </dgm:t>
    </dgm:pt>
    <dgm:pt modelId="{9EC3456B-0736-4ACB-BE3E-4F88DC80FFDF}">
      <dgm:prSet/>
      <dgm:spPr/>
      <dgm:t>
        <a:bodyPr/>
        <a:lstStyle/>
        <a:p>
          <a:r>
            <a:rPr lang="pt-BR"/>
            <a:t>Cálculo dos intervalos de Confiança utilizando Excel</a:t>
          </a:r>
          <a:endParaRPr lang="en-US"/>
        </a:p>
      </dgm:t>
    </dgm:pt>
    <dgm:pt modelId="{75FDA4BA-C574-4BB3-99C2-3D7A73417402}" type="parTrans" cxnId="{7BF9063F-672D-4A79-AD77-3925BCD55E18}">
      <dgm:prSet/>
      <dgm:spPr/>
      <dgm:t>
        <a:bodyPr/>
        <a:lstStyle/>
        <a:p>
          <a:endParaRPr lang="en-US"/>
        </a:p>
      </dgm:t>
    </dgm:pt>
    <dgm:pt modelId="{0D3D5754-D338-49BB-9A89-2B62CCBE9401}" type="sibTrans" cxnId="{7BF9063F-672D-4A79-AD77-3925BCD55E18}">
      <dgm:prSet/>
      <dgm:spPr/>
      <dgm:t>
        <a:bodyPr/>
        <a:lstStyle/>
        <a:p>
          <a:endParaRPr lang="en-US"/>
        </a:p>
      </dgm:t>
    </dgm:pt>
    <dgm:pt modelId="{F9B4A737-8816-452D-AC25-DA026C494CCE}">
      <dgm:prSet/>
      <dgm:spPr/>
      <dgm:t>
        <a:bodyPr/>
        <a:lstStyle/>
        <a:p>
          <a:r>
            <a:rPr lang="pt-BR"/>
            <a:t>Preparação dos Dados para utilização no Tableau e no Power BI</a:t>
          </a:r>
          <a:endParaRPr lang="en-US"/>
        </a:p>
      </dgm:t>
    </dgm:pt>
    <dgm:pt modelId="{74A18F18-824C-42DF-A261-22FA933F55F1}" type="parTrans" cxnId="{DE8D2B8B-9878-428A-A395-12AF6D0B388B}">
      <dgm:prSet/>
      <dgm:spPr/>
      <dgm:t>
        <a:bodyPr/>
        <a:lstStyle/>
        <a:p>
          <a:endParaRPr lang="en-US"/>
        </a:p>
      </dgm:t>
    </dgm:pt>
    <dgm:pt modelId="{53404CDB-8C54-4D78-A5A0-D453DEAF9316}" type="sibTrans" cxnId="{DE8D2B8B-9878-428A-A395-12AF6D0B388B}">
      <dgm:prSet/>
      <dgm:spPr/>
      <dgm:t>
        <a:bodyPr/>
        <a:lstStyle/>
        <a:p>
          <a:endParaRPr lang="en-US"/>
        </a:p>
      </dgm:t>
    </dgm:pt>
    <dgm:pt modelId="{45B7B50A-1385-4AD4-B8FB-A5BCB831A0CF}">
      <dgm:prSet/>
      <dgm:spPr/>
      <dgm:t>
        <a:bodyPr/>
        <a:lstStyle/>
        <a:p>
          <a:r>
            <a:rPr lang="pt-BR"/>
            <a:t>Construção do dashboard no Tableau</a:t>
          </a:r>
          <a:endParaRPr lang="en-US"/>
        </a:p>
      </dgm:t>
    </dgm:pt>
    <dgm:pt modelId="{46AC4845-B1F4-4210-93E8-61B9274DEA3A}" type="parTrans" cxnId="{78D373FE-AEC8-4617-8281-4993CC43208E}">
      <dgm:prSet/>
      <dgm:spPr/>
      <dgm:t>
        <a:bodyPr/>
        <a:lstStyle/>
        <a:p>
          <a:endParaRPr lang="en-US"/>
        </a:p>
      </dgm:t>
    </dgm:pt>
    <dgm:pt modelId="{18C06F3D-E13A-46A1-AC15-36A04859FC1B}" type="sibTrans" cxnId="{78D373FE-AEC8-4617-8281-4993CC43208E}">
      <dgm:prSet/>
      <dgm:spPr/>
      <dgm:t>
        <a:bodyPr/>
        <a:lstStyle/>
        <a:p>
          <a:endParaRPr lang="en-US"/>
        </a:p>
      </dgm:t>
    </dgm:pt>
    <dgm:pt modelId="{44CFB7E2-F0E7-488C-B0F9-3B76B915E886}">
      <dgm:prSet/>
      <dgm:spPr/>
      <dgm:t>
        <a:bodyPr/>
        <a:lstStyle/>
        <a:p>
          <a:r>
            <a:rPr lang="pt-BR"/>
            <a:t>Construção do dashboard no Power BI</a:t>
          </a:r>
          <a:endParaRPr lang="en-US"/>
        </a:p>
      </dgm:t>
    </dgm:pt>
    <dgm:pt modelId="{3C697BC3-55AB-4E08-AC7D-B622B27DD5C1}" type="parTrans" cxnId="{ED6A8D6D-081C-4AEA-945C-A09A4EF3DB1D}">
      <dgm:prSet/>
      <dgm:spPr/>
      <dgm:t>
        <a:bodyPr/>
        <a:lstStyle/>
        <a:p>
          <a:endParaRPr lang="en-US"/>
        </a:p>
      </dgm:t>
    </dgm:pt>
    <dgm:pt modelId="{50402A9D-B77E-43AF-8AA8-93002AC12499}" type="sibTrans" cxnId="{ED6A8D6D-081C-4AEA-945C-A09A4EF3DB1D}">
      <dgm:prSet/>
      <dgm:spPr/>
      <dgm:t>
        <a:bodyPr/>
        <a:lstStyle/>
        <a:p>
          <a:endParaRPr lang="en-US"/>
        </a:p>
      </dgm:t>
    </dgm:pt>
    <dgm:pt modelId="{34220F6E-632F-465A-8BD5-94A492999B24}" type="pres">
      <dgm:prSet presAssocID="{7674395D-1257-4C2A-94E1-5192FDF33072}" presName="root" presStyleCnt="0">
        <dgm:presLayoutVars>
          <dgm:dir/>
          <dgm:resizeHandles val="exact"/>
        </dgm:presLayoutVars>
      </dgm:prSet>
      <dgm:spPr/>
    </dgm:pt>
    <dgm:pt modelId="{8025DAFF-1843-4581-92C8-1EA9AEDAA187}" type="pres">
      <dgm:prSet presAssocID="{52A2223C-B907-4752-8BBC-86CADE4FE42B}" presName="compNode" presStyleCnt="0"/>
      <dgm:spPr/>
    </dgm:pt>
    <dgm:pt modelId="{302F4569-6509-4965-AA90-42F2218805ED}" type="pres">
      <dgm:prSet presAssocID="{52A2223C-B907-4752-8BBC-86CADE4FE42B}" presName="bgRect" presStyleLbl="bgShp" presStyleIdx="0" presStyleCnt="6"/>
      <dgm:spPr/>
    </dgm:pt>
    <dgm:pt modelId="{6107061B-941F-47CF-B102-9FC6413254CC}" type="pres">
      <dgm:prSet presAssocID="{52A2223C-B907-4752-8BBC-86CADE4FE42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B04D39B-17C5-4489-A638-F3C2FA32629B}" type="pres">
      <dgm:prSet presAssocID="{52A2223C-B907-4752-8BBC-86CADE4FE42B}" presName="spaceRect" presStyleCnt="0"/>
      <dgm:spPr/>
    </dgm:pt>
    <dgm:pt modelId="{6737769D-C8F0-469F-90E5-2E64A82A3C83}" type="pres">
      <dgm:prSet presAssocID="{52A2223C-B907-4752-8BBC-86CADE4FE42B}" presName="parTx" presStyleLbl="revTx" presStyleIdx="0" presStyleCnt="6">
        <dgm:presLayoutVars>
          <dgm:chMax val="0"/>
          <dgm:chPref val="0"/>
        </dgm:presLayoutVars>
      </dgm:prSet>
      <dgm:spPr/>
    </dgm:pt>
    <dgm:pt modelId="{891C925F-BE43-4905-A35B-671703413DA7}" type="pres">
      <dgm:prSet presAssocID="{E5B3B4C3-FCDF-42CF-BD72-7EECE08A21F5}" presName="sibTrans" presStyleCnt="0"/>
      <dgm:spPr/>
    </dgm:pt>
    <dgm:pt modelId="{B0C28F14-73EC-44BD-971F-6B3858D5F380}" type="pres">
      <dgm:prSet presAssocID="{0B68035A-D983-4EB9-8E69-A610033E58FD}" presName="compNode" presStyleCnt="0"/>
      <dgm:spPr/>
    </dgm:pt>
    <dgm:pt modelId="{282698BB-6E8B-4850-9534-636B9B2D1B86}" type="pres">
      <dgm:prSet presAssocID="{0B68035A-D983-4EB9-8E69-A610033E58FD}" presName="bgRect" presStyleLbl="bgShp" presStyleIdx="1" presStyleCnt="6"/>
      <dgm:spPr/>
    </dgm:pt>
    <dgm:pt modelId="{4B0B3DBA-A3BF-497D-B4A5-044A5A288057}" type="pres">
      <dgm:prSet presAssocID="{0B68035A-D983-4EB9-8E69-A610033E58F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7742A60-008D-4A80-941E-78EB0D2EDF22}" type="pres">
      <dgm:prSet presAssocID="{0B68035A-D983-4EB9-8E69-A610033E58FD}" presName="spaceRect" presStyleCnt="0"/>
      <dgm:spPr/>
    </dgm:pt>
    <dgm:pt modelId="{7D1C66A2-EC38-4240-8F53-DA924425E50C}" type="pres">
      <dgm:prSet presAssocID="{0B68035A-D983-4EB9-8E69-A610033E58FD}" presName="parTx" presStyleLbl="revTx" presStyleIdx="1" presStyleCnt="6">
        <dgm:presLayoutVars>
          <dgm:chMax val="0"/>
          <dgm:chPref val="0"/>
        </dgm:presLayoutVars>
      </dgm:prSet>
      <dgm:spPr/>
    </dgm:pt>
    <dgm:pt modelId="{6846E3AE-98B0-4E5B-AB4F-EA5C8F61CB8C}" type="pres">
      <dgm:prSet presAssocID="{E6035380-3AD2-4978-89EF-992DF0D74572}" presName="sibTrans" presStyleCnt="0"/>
      <dgm:spPr/>
    </dgm:pt>
    <dgm:pt modelId="{EDED9785-B43C-4362-A40A-1DA1F0FD2EFE}" type="pres">
      <dgm:prSet presAssocID="{9EC3456B-0736-4ACB-BE3E-4F88DC80FFDF}" presName="compNode" presStyleCnt="0"/>
      <dgm:spPr/>
    </dgm:pt>
    <dgm:pt modelId="{FA1DB7CB-FDF6-4A0A-99AD-6052C0334B71}" type="pres">
      <dgm:prSet presAssocID="{9EC3456B-0736-4ACB-BE3E-4F88DC80FFDF}" presName="bgRect" presStyleLbl="bgShp" presStyleIdx="2" presStyleCnt="6"/>
      <dgm:spPr/>
    </dgm:pt>
    <dgm:pt modelId="{EF0980C1-8D0A-4148-AD66-0D5C0FEA9BB7}" type="pres">
      <dgm:prSet presAssocID="{9EC3456B-0736-4ACB-BE3E-4F88DC80FFD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18860635-F16A-4275-A665-18B625787027}" type="pres">
      <dgm:prSet presAssocID="{9EC3456B-0736-4ACB-BE3E-4F88DC80FFDF}" presName="spaceRect" presStyleCnt="0"/>
      <dgm:spPr/>
    </dgm:pt>
    <dgm:pt modelId="{7FB17740-C9D8-42B4-A27C-1BC7B1FD011A}" type="pres">
      <dgm:prSet presAssocID="{9EC3456B-0736-4ACB-BE3E-4F88DC80FFDF}" presName="parTx" presStyleLbl="revTx" presStyleIdx="2" presStyleCnt="6">
        <dgm:presLayoutVars>
          <dgm:chMax val="0"/>
          <dgm:chPref val="0"/>
        </dgm:presLayoutVars>
      </dgm:prSet>
      <dgm:spPr/>
    </dgm:pt>
    <dgm:pt modelId="{D1C260AB-9EFE-429E-BE26-8ED16AA3DEEC}" type="pres">
      <dgm:prSet presAssocID="{0D3D5754-D338-49BB-9A89-2B62CCBE9401}" presName="sibTrans" presStyleCnt="0"/>
      <dgm:spPr/>
    </dgm:pt>
    <dgm:pt modelId="{38AC653B-C445-430D-884C-0257001CFC3E}" type="pres">
      <dgm:prSet presAssocID="{F9B4A737-8816-452D-AC25-DA026C494CCE}" presName="compNode" presStyleCnt="0"/>
      <dgm:spPr/>
    </dgm:pt>
    <dgm:pt modelId="{61F6A73E-AEE9-4620-8982-1F781E60F9DE}" type="pres">
      <dgm:prSet presAssocID="{F9B4A737-8816-452D-AC25-DA026C494CCE}" presName="bgRect" presStyleLbl="bgShp" presStyleIdx="3" presStyleCnt="6"/>
      <dgm:spPr/>
    </dgm:pt>
    <dgm:pt modelId="{DB9431CD-C727-40D5-9CE3-A41D62E184CE}" type="pres">
      <dgm:prSet presAssocID="{F9B4A737-8816-452D-AC25-DA026C494CC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5753D08-1F9D-4E0F-8F97-BF18D9C8126A}" type="pres">
      <dgm:prSet presAssocID="{F9B4A737-8816-452D-AC25-DA026C494CCE}" presName="spaceRect" presStyleCnt="0"/>
      <dgm:spPr/>
    </dgm:pt>
    <dgm:pt modelId="{768E82EE-129D-4A89-BE07-21362E154EF5}" type="pres">
      <dgm:prSet presAssocID="{F9B4A737-8816-452D-AC25-DA026C494CCE}" presName="parTx" presStyleLbl="revTx" presStyleIdx="3" presStyleCnt="6">
        <dgm:presLayoutVars>
          <dgm:chMax val="0"/>
          <dgm:chPref val="0"/>
        </dgm:presLayoutVars>
      </dgm:prSet>
      <dgm:spPr/>
    </dgm:pt>
    <dgm:pt modelId="{736BD0E0-DF24-4A82-A7A3-80934D587880}" type="pres">
      <dgm:prSet presAssocID="{53404CDB-8C54-4D78-A5A0-D453DEAF9316}" presName="sibTrans" presStyleCnt="0"/>
      <dgm:spPr/>
    </dgm:pt>
    <dgm:pt modelId="{B9AA4779-09AD-4D96-8B10-BC7295979C89}" type="pres">
      <dgm:prSet presAssocID="{45B7B50A-1385-4AD4-B8FB-A5BCB831A0CF}" presName="compNode" presStyleCnt="0"/>
      <dgm:spPr/>
    </dgm:pt>
    <dgm:pt modelId="{5A6953ED-2138-40BF-AC6D-7075BC13154E}" type="pres">
      <dgm:prSet presAssocID="{45B7B50A-1385-4AD4-B8FB-A5BCB831A0CF}" presName="bgRect" presStyleLbl="bgShp" presStyleIdx="4" presStyleCnt="6"/>
      <dgm:spPr/>
    </dgm:pt>
    <dgm:pt modelId="{FFEA8083-3E54-4A35-8D1B-E3A3DD02F457}" type="pres">
      <dgm:prSet presAssocID="{45B7B50A-1385-4AD4-B8FB-A5BCB831A0C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xcavator"/>
        </a:ext>
      </dgm:extLst>
    </dgm:pt>
    <dgm:pt modelId="{1654D426-03AB-4A4C-A982-5D63B7A302E0}" type="pres">
      <dgm:prSet presAssocID="{45B7B50A-1385-4AD4-B8FB-A5BCB831A0CF}" presName="spaceRect" presStyleCnt="0"/>
      <dgm:spPr/>
    </dgm:pt>
    <dgm:pt modelId="{BA04DD74-3578-43BD-ACA0-94669030C4AD}" type="pres">
      <dgm:prSet presAssocID="{45B7B50A-1385-4AD4-B8FB-A5BCB831A0CF}" presName="parTx" presStyleLbl="revTx" presStyleIdx="4" presStyleCnt="6">
        <dgm:presLayoutVars>
          <dgm:chMax val="0"/>
          <dgm:chPref val="0"/>
        </dgm:presLayoutVars>
      </dgm:prSet>
      <dgm:spPr/>
    </dgm:pt>
    <dgm:pt modelId="{7B4C514F-E3CD-4CD5-A2F5-F958118028B0}" type="pres">
      <dgm:prSet presAssocID="{18C06F3D-E13A-46A1-AC15-36A04859FC1B}" presName="sibTrans" presStyleCnt="0"/>
      <dgm:spPr/>
    </dgm:pt>
    <dgm:pt modelId="{A40AEBE4-EBDA-44A9-8354-DBD4DA3D28F6}" type="pres">
      <dgm:prSet presAssocID="{44CFB7E2-F0E7-488C-B0F9-3B76B915E886}" presName="compNode" presStyleCnt="0"/>
      <dgm:spPr/>
    </dgm:pt>
    <dgm:pt modelId="{F0E0285C-01FB-4967-A45C-307B5674BE2E}" type="pres">
      <dgm:prSet presAssocID="{44CFB7E2-F0E7-488C-B0F9-3B76B915E886}" presName="bgRect" presStyleLbl="bgShp" presStyleIdx="5" presStyleCnt="6"/>
      <dgm:spPr/>
    </dgm:pt>
    <dgm:pt modelId="{B29E5FFB-A6FF-4822-A1DD-6C18BB66505C}" type="pres">
      <dgm:prSet presAssocID="{44CFB7E2-F0E7-488C-B0F9-3B76B915E88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uge"/>
        </a:ext>
      </dgm:extLst>
    </dgm:pt>
    <dgm:pt modelId="{1AEFA28C-497A-48F3-983D-AC491DFFE560}" type="pres">
      <dgm:prSet presAssocID="{44CFB7E2-F0E7-488C-B0F9-3B76B915E886}" presName="spaceRect" presStyleCnt="0"/>
      <dgm:spPr/>
    </dgm:pt>
    <dgm:pt modelId="{E61BA3F3-4693-40C9-8ECE-4EE2830B3AB1}" type="pres">
      <dgm:prSet presAssocID="{44CFB7E2-F0E7-488C-B0F9-3B76B915E886}" presName="parTx" presStyleLbl="revTx" presStyleIdx="5" presStyleCnt="6">
        <dgm:presLayoutVars>
          <dgm:chMax val="0"/>
          <dgm:chPref val="0"/>
        </dgm:presLayoutVars>
      </dgm:prSet>
      <dgm:spPr/>
    </dgm:pt>
  </dgm:ptLst>
  <dgm:cxnLst>
    <dgm:cxn modelId="{9BC9A414-3F8B-4B3F-B7C0-A1C055A52A22}" type="presOf" srcId="{52A2223C-B907-4752-8BBC-86CADE4FE42B}" destId="{6737769D-C8F0-469F-90E5-2E64A82A3C83}" srcOrd="0" destOrd="0" presId="urn:microsoft.com/office/officeart/2018/2/layout/IconVerticalSolidList"/>
    <dgm:cxn modelId="{9645FB3A-D57E-4252-AD50-D760FDBD7AAE}" srcId="{7674395D-1257-4C2A-94E1-5192FDF33072}" destId="{0B68035A-D983-4EB9-8E69-A610033E58FD}" srcOrd="1" destOrd="0" parTransId="{DDC1399B-E8AE-499F-B4CD-AA06E54FA58F}" sibTransId="{E6035380-3AD2-4978-89EF-992DF0D74572}"/>
    <dgm:cxn modelId="{7BF9063F-672D-4A79-AD77-3925BCD55E18}" srcId="{7674395D-1257-4C2A-94E1-5192FDF33072}" destId="{9EC3456B-0736-4ACB-BE3E-4F88DC80FFDF}" srcOrd="2" destOrd="0" parTransId="{75FDA4BA-C574-4BB3-99C2-3D7A73417402}" sibTransId="{0D3D5754-D338-49BB-9A89-2B62CCBE9401}"/>
    <dgm:cxn modelId="{FC3A7B5B-8D68-4198-BEE7-9AE446D21912}" type="presOf" srcId="{F9B4A737-8816-452D-AC25-DA026C494CCE}" destId="{768E82EE-129D-4A89-BE07-21362E154EF5}" srcOrd="0" destOrd="0" presId="urn:microsoft.com/office/officeart/2018/2/layout/IconVerticalSolidList"/>
    <dgm:cxn modelId="{3E48C45C-0D89-4B6D-A40B-634421E9D6F8}" srcId="{7674395D-1257-4C2A-94E1-5192FDF33072}" destId="{52A2223C-B907-4752-8BBC-86CADE4FE42B}" srcOrd="0" destOrd="0" parTransId="{28B0770E-6D55-4AE2-AD64-BD90D4973DC8}" sibTransId="{E5B3B4C3-FCDF-42CF-BD72-7EECE08A21F5}"/>
    <dgm:cxn modelId="{B0453867-9235-4D6E-A745-226D5C4C7B34}" type="presOf" srcId="{0B68035A-D983-4EB9-8E69-A610033E58FD}" destId="{7D1C66A2-EC38-4240-8F53-DA924425E50C}" srcOrd="0" destOrd="0" presId="urn:microsoft.com/office/officeart/2018/2/layout/IconVerticalSolidList"/>
    <dgm:cxn modelId="{ED6A8D6D-081C-4AEA-945C-A09A4EF3DB1D}" srcId="{7674395D-1257-4C2A-94E1-5192FDF33072}" destId="{44CFB7E2-F0E7-488C-B0F9-3B76B915E886}" srcOrd="5" destOrd="0" parTransId="{3C697BC3-55AB-4E08-AC7D-B622B27DD5C1}" sibTransId="{50402A9D-B77E-43AF-8AA8-93002AC12499}"/>
    <dgm:cxn modelId="{DF7A8489-5FA7-490D-95DD-8723EFACB5DA}" type="presOf" srcId="{7674395D-1257-4C2A-94E1-5192FDF33072}" destId="{34220F6E-632F-465A-8BD5-94A492999B24}" srcOrd="0" destOrd="0" presId="urn:microsoft.com/office/officeart/2018/2/layout/IconVerticalSolidList"/>
    <dgm:cxn modelId="{DE8D2B8B-9878-428A-A395-12AF6D0B388B}" srcId="{7674395D-1257-4C2A-94E1-5192FDF33072}" destId="{F9B4A737-8816-452D-AC25-DA026C494CCE}" srcOrd="3" destOrd="0" parTransId="{74A18F18-824C-42DF-A261-22FA933F55F1}" sibTransId="{53404CDB-8C54-4D78-A5A0-D453DEAF9316}"/>
    <dgm:cxn modelId="{EB68CC8D-D93D-4441-B52E-A2A600F49316}" type="presOf" srcId="{44CFB7E2-F0E7-488C-B0F9-3B76B915E886}" destId="{E61BA3F3-4693-40C9-8ECE-4EE2830B3AB1}" srcOrd="0" destOrd="0" presId="urn:microsoft.com/office/officeart/2018/2/layout/IconVerticalSolidList"/>
    <dgm:cxn modelId="{202CAFBB-C919-4510-8D30-0737FBFF69ED}" type="presOf" srcId="{45B7B50A-1385-4AD4-B8FB-A5BCB831A0CF}" destId="{BA04DD74-3578-43BD-ACA0-94669030C4AD}" srcOrd="0" destOrd="0" presId="urn:microsoft.com/office/officeart/2018/2/layout/IconVerticalSolidList"/>
    <dgm:cxn modelId="{DF5F5EEB-44FB-4F1B-8550-676D9969F9F7}" type="presOf" srcId="{9EC3456B-0736-4ACB-BE3E-4F88DC80FFDF}" destId="{7FB17740-C9D8-42B4-A27C-1BC7B1FD011A}" srcOrd="0" destOrd="0" presId="urn:microsoft.com/office/officeart/2018/2/layout/IconVerticalSolidList"/>
    <dgm:cxn modelId="{78D373FE-AEC8-4617-8281-4993CC43208E}" srcId="{7674395D-1257-4C2A-94E1-5192FDF33072}" destId="{45B7B50A-1385-4AD4-B8FB-A5BCB831A0CF}" srcOrd="4" destOrd="0" parTransId="{46AC4845-B1F4-4210-93E8-61B9274DEA3A}" sibTransId="{18C06F3D-E13A-46A1-AC15-36A04859FC1B}"/>
    <dgm:cxn modelId="{65A6CA3C-19D4-46CD-9F7F-83A7A1122434}" type="presParOf" srcId="{34220F6E-632F-465A-8BD5-94A492999B24}" destId="{8025DAFF-1843-4581-92C8-1EA9AEDAA187}" srcOrd="0" destOrd="0" presId="urn:microsoft.com/office/officeart/2018/2/layout/IconVerticalSolidList"/>
    <dgm:cxn modelId="{129BD8BA-8691-4247-A5A6-F95612C6E901}" type="presParOf" srcId="{8025DAFF-1843-4581-92C8-1EA9AEDAA187}" destId="{302F4569-6509-4965-AA90-42F2218805ED}" srcOrd="0" destOrd="0" presId="urn:microsoft.com/office/officeart/2018/2/layout/IconVerticalSolidList"/>
    <dgm:cxn modelId="{06D45579-AAA0-4F5C-B927-2A22F25E1BCD}" type="presParOf" srcId="{8025DAFF-1843-4581-92C8-1EA9AEDAA187}" destId="{6107061B-941F-47CF-B102-9FC6413254CC}" srcOrd="1" destOrd="0" presId="urn:microsoft.com/office/officeart/2018/2/layout/IconVerticalSolidList"/>
    <dgm:cxn modelId="{E3C5AB62-00E9-4901-8629-762D3A7E40F6}" type="presParOf" srcId="{8025DAFF-1843-4581-92C8-1EA9AEDAA187}" destId="{FB04D39B-17C5-4489-A638-F3C2FA32629B}" srcOrd="2" destOrd="0" presId="urn:microsoft.com/office/officeart/2018/2/layout/IconVerticalSolidList"/>
    <dgm:cxn modelId="{46DAB52D-DE26-4DE8-92A9-987688CAAC78}" type="presParOf" srcId="{8025DAFF-1843-4581-92C8-1EA9AEDAA187}" destId="{6737769D-C8F0-469F-90E5-2E64A82A3C83}" srcOrd="3" destOrd="0" presId="urn:microsoft.com/office/officeart/2018/2/layout/IconVerticalSolidList"/>
    <dgm:cxn modelId="{8BAADBBD-EE4D-4C85-8A93-22E4BE1FF72B}" type="presParOf" srcId="{34220F6E-632F-465A-8BD5-94A492999B24}" destId="{891C925F-BE43-4905-A35B-671703413DA7}" srcOrd="1" destOrd="0" presId="urn:microsoft.com/office/officeart/2018/2/layout/IconVerticalSolidList"/>
    <dgm:cxn modelId="{427EF608-D3BE-488B-AC87-51E0A971D776}" type="presParOf" srcId="{34220F6E-632F-465A-8BD5-94A492999B24}" destId="{B0C28F14-73EC-44BD-971F-6B3858D5F380}" srcOrd="2" destOrd="0" presId="urn:microsoft.com/office/officeart/2018/2/layout/IconVerticalSolidList"/>
    <dgm:cxn modelId="{2F5DE4F1-986D-4ADD-B602-3517350BE7BC}" type="presParOf" srcId="{B0C28F14-73EC-44BD-971F-6B3858D5F380}" destId="{282698BB-6E8B-4850-9534-636B9B2D1B86}" srcOrd="0" destOrd="0" presId="urn:microsoft.com/office/officeart/2018/2/layout/IconVerticalSolidList"/>
    <dgm:cxn modelId="{7F600CDB-A548-424D-B8E9-4D3CC559D191}" type="presParOf" srcId="{B0C28F14-73EC-44BD-971F-6B3858D5F380}" destId="{4B0B3DBA-A3BF-497D-B4A5-044A5A288057}" srcOrd="1" destOrd="0" presId="urn:microsoft.com/office/officeart/2018/2/layout/IconVerticalSolidList"/>
    <dgm:cxn modelId="{9D9AECA7-9C05-4A34-8503-67DF5B815ABD}" type="presParOf" srcId="{B0C28F14-73EC-44BD-971F-6B3858D5F380}" destId="{87742A60-008D-4A80-941E-78EB0D2EDF22}" srcOrd="2" destOrd="0" presId="urn:microsoft.com/office/officeart/2018/2/layout/IconVerticalSolidList"/>
    <dgm:cxn modelId="{DBEC83D5-DA71-43A5-9E79-26514CABFC06}" type="presParOf" srcId="{B0C28F14-73EC-44BD-971F-6B3858D5F380}" destId="{7D1C66A2-EC38-4240-8F53-DA924425E50C}" srcOrd="3" destOrd="0" presId="urn:microsoft.com/office/officeart/2018/2/layout/IconVerticalSolidList"/>
    <dgm:cxn modelId="{4DDB6C21-AFF7-4DD9-BE0C-66C2C0C7A921}" type="presParOf" srcId="{34220F6E-632F-465A-8BD5-94A492999B24}" destId="{6846E3AE-98B0-4E5B-AB4F-EA5C8F61CB8C}" srcOrd="3" destOrd="0" presId="urn:microsoft.com/office/officeart/2018/2/layout/IconVerticalSolidList"/>
    <dgm:cxn modelId="{DED5310C-9D8D-447D-BEA2-D384046F4CC6}" type="presParOf" srcId="{34220F6E-632F-465A-8BD5-94A492999B24}" destId="{EDED9785-B43C-4362-A40A-1DA1F0FD2EFE}" srcOrd="4" destOrd="0" presId="urn:microsoft.com/office/officeart/2018/2/layout/IconVerticalSolidList"/>
    <dgm:cxn modelId="{C91A8082-F3AE-47F1-A217-F012F9798EBE}" type="presParOf" srcId="{EDED9785-B43C-4362-A40A-1DA1F0FD2EFE}" destId="{FA1DB7CB-FDF6-4A0A-99AD-6052C0334B71}" srcOrd="0" destOrd="0" presId="urn:microsoft.com/office/officeart/2018/2/layout/IconVerticalSolidList"/>
    <dgm:cxn modelId="{7B7B99F5-5B23-4400-8807-C3ABB2FD9DB7}" type="presParOf" srcId="{EDED9785-B43C-4362-A40A-1DA1F0FD2EFE}" destId="{EF0980C1-8D0A-4148-AD66-0D5C0FEA9BB7}" srcOrd="1" destOrd="0" presId="urn:microsoft.com/office/officeart/2018/2/layout/IconVerticalSolidList"/>
    <dgm:cxn modelId="{5870F9C2-5492-499A-9D18-0FA256932A5E}" type="presParOf" srcId="{EDED9785-B43C-4362-A40A-1DA1F0FD2EFE}" destId="{18860635-F16A-4275-A665-18B625787027}" srcOrd="2" destOrd="0" presId="urn:microsoft.com/office/officeart/2018/2/layout/IconVerticalSolidList"/>
    <dgm:cxn modelId="{59B53ACD-20CC-4066-A676-F0014139D374}" type="presParOf" srcId="{EDED9785-B43C-4362-A40A-1DA1F0FD2EFE}" destId="{7FB17740-C9D8-42B4-A27C-1BC7B1FD011A}" srcOrd="3" destOrd="0" presId="urn:microsoft.com/office/officeart/2018/2/layout/IconVerticalSolidList"/>
    <dgm:cxn modelId="{582E5985-F0EA-49EA-96B5-80045DC0C119}" type="presParOf" srcId="{34220F6E-632F-465A-8BD5-94A492999B24}" destId="{D1C260AB-9EFE-429E-BE26-8ED16AA3DEEC}" srcOrd="5" destOrd="0" presId="urn:microsoft.com/office/officeart/2018/2/layout/IconVerticalSolidList"/>
    <dgm:cxn modelId="{006492FC-EA1F-4A19-A97F-F3FAD707F9B4}" type="presParOf" srcId="{34220F6E-632F-465A-8BD5-94A492999B24}" destId="{38AC653B-C445-430D-884C-0257001CFC3E}" srcOrd="6" destOrd="0" presId="urn:microsoft.com/office/officeart/2018/2/layout/IconVerticalSolidList"/>
    <dgm:cxn modelId="{D876C6A6-96D7-49D6-8083-6002A46DA5BB}" type="presParOf" srcId="{38AC653B-C445-430D-884C-0257001CFC3E}" destId="{61F6A73E-AEE9-4620-8982-1F781E60F9DE}" srcOrd="0" destOrd="0" presId="urn:microsoft.com/office/officeart/2018/2/layout/IconVerticalSolidList"/>
    <dgm:cxn modelId="{B1FDC760-0005-4C13-A097-EDF23A72CF17}" type="presParOf" srcId="{38AC653B-C445-430D-884C-0257001CFC3E}" destId="{DB9431CD-C727-40D5-9CE3-A41D62E184CE}" srcOrd="1" destOrd="0" presId="urn:microsoft.com/office/officeart/2018/2/layout/IconVerticalSolidList"/>
    <dgm:cxn modelId="{37EAA561-3FAC-401A-9F2C-FE30EF2C6A6D}" type="presParOf" srcId="{38AC653B-C445-430D-884C-0257001CFC3E}" destId="{95753D08-1F9D-4E0F-8F97-BF18D9C8126A}" srcOrd="2" destOrd="0" presId="urn:microsoft.com/office/officeart/2018/2/layout/IconVerticalSolidList"/>
    <dgm:cxn modelId="{C89813AD-CCC8-4BC0-BA53-5C01C5F10554}" type="presParOf" srcId="{38AC653B-C445-430D-884C-0257001CFC3E}" destId="{768E82EE-129D-4A89-BE07-21362E154EF5}" srcOrd="3" destOrd="0" presId="urn:microsoft.com/office/officeart/2018/2/layout/IconVerticalSolidList"/>
    <dgm:cxn modelId="{85D0CB1C-2D1E-4067-A2BD-0D3F832E4DC0}" type="presParOf" srcId="{34220F6E-632F-465A-8BD5-94A492999B24}" destId="{736BD0E0-DF24-4A82-A7A3-80934D587880}" srcOrd="7" destOrd="0" presId="urn:microsoft.com/office/officeart/2018/2/layout/IconVerticalSolidList"/>
    <dgm:cxn modelId="{33B3F29A-5423-4D49-8C63-7C2BA881FB3D}" type="presParOf" srcId="{34220F6E-632F-465A-8BD5-94A492999B24}" destId="{B9AA4779-09AD-4D96-8B10-BC7295979C89}" srcOrd="8" destOrd="0" presId="urn:microsoft.com/office/officeart/2018/2/layout/IconVerticalSolidList"/>
    <dgm:cxn modelId="{F677258D-21CB-4F35-BB7C-87F290CEE6D2}" type="presParOf" srcId="{B9AA4779-09AD-4D96-8B10-BC7295979C89}" destId="{5A6953ED-2138-40BF-AC6D-7075BC13154E}" srcOrd="0" destOrd="0" presId="urn:microsoft.com/office/officeart/2018/2/layout/IconVerticalSolidList"/>
    <dgm:cxn modelId="{DE7C1F14-7367-45C3-98E5-F6A09FAC0D37}" type="presParOf" srcId="{B9AA4779-09AD-4D96-8B10-BC7295979C89}" destId="{FFEA8083-3E54-4A35-8D1B-E3A3DD02F457}" srcOrd="1" destOrd="0" presId="urn:microsoft.com/office/officeart/2018/2/layout/IconVerticalSolidList"/>
    <dgm:cxn modelId="{BAE26D35-EED2-4BE1-9022-1D052B3EB5F0}" type="presParOf" srcId="{B9AA4779-09AD-4D96-8B10-BC7295979C89}" destId="{1654D426-03AB-4A4C-A982-5D63B7A302E0}" srcOrd="2" destOrd="0" presId="urn:microsoft.com/office/officeart/2018/2/layout/IconVerticalSolidList"/>
    <dgm:cxn modelId="{F70214B4-B91C-4118-A00D-E750FC89AC96}" type="presParOf" srcId="{B9AA4779-09AD-4D96-8B10-BC7295979C89}" destId="{BA04DD74-3578-43BD-ACA0-94669030C4AD}" srcOrd="3" destOrd="0" presId="urn:microsoft.com/office/officeart/2018/2/layout/IconVerticalSolidList"/>
    <dgm:cxn modelId="{340CC99A-41AF-4141-BD89-E93D14DAF3BB}" type="presParOf" srcId="{34220F6E-632F-465A-8BD5-94A492999B24}" destId="{7B4C514F-E3CD-4CD5-A2F5-F958118028B0}" srcOrd="9" destOrd="0" presId="urn:microsoft.com/office/officeart/2018/2/layout/IconVerticalSolidList"/>
    <dgm:cxn modelId="{5DEF5FBA-51D3-4A05-B152-97A615A9E000}" type="presParOf" srcId="{34220F6E-632F-465A-8BD5-94A492999B24}" destId="{A40AEBE4-EBDA-44A9-8354-DBD4DA3D28F6}" srcOrd="10" destOrd="0" presId="urn:microsoft.com/office/officeart/2018/2/layout/IconVerticalSolidList"/>
    <dgm:cxn modelId="{55470C60-FD54-485B-9D53-3BDA3324A1AB}" type="presParOf" srcId="{A40AEBE4-EBDA-44A9-8354-DBD4DA3D28F6}" destId="{F0E0285C-01FB-4967-A45C-307B5674BE2E}" srcOrd="0" destOrd="0" presId="urn:microsoft.com/office/officeart/2018/2/layout/IconVerticalSolidList"/>
    <dgm:cxn modelId="{B5B58775-3D17-4EF9-B7F4-E1ECB8887934}" type="presParOf" srcId="{A40AEBE4-EBDA-44A9-8354-DBD4DA3D28F6}" destId="{B29E5FFB-A6FF-4822-A1DD-6C18BB66505C}" srcOrd="1" destOrd="0" presId="urn:microsoft.com/office/officeart/2018/2/layout/IconVerticalSolidList"/>
    <dgm:cxn modelId="{F898FA63-0073-420E-AAC9-44CB1084B2F9}" type="presParOf" srcId="{A40AEBE4-EBDA-44A9-8354-DBD4DA3D28F6}" destId="{1AEFA28C-497A-48F3-983D-AC491DFFE560}" srcOrd="2" destOrd="0" presId="urn:microsoft.com/office/officeart/2018/2/layout/IconVerticalSolidList"/>
    <dgm:cxn modelId="{9035EF7B-1991-4CBC-8A80-E62ECEDAAE5A}" type="presParOf" srcId="{A40AEBE4-EBDA-44A9-8354-DBD4DA3D28F6}" destId="{E61BA3F3-4693-40C9-8ECE-4EE2830B3A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7F05B1-0347-4932-A8CC-3FC0585C7124}"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9BEAF80-5AA5-40AC-9CCA-4089E8C30A09}">
      <dgm:prSet/>
      <dgm:spPr/>
      <dgm:t>
        <a:bodyPr/>
        <a:lstStyle/>
        <a:p>
          <a:r>
            <a:rPr lang="pt-BR" dirty="0"/>
            <a:t>Os dados brutos da pesquisa se encontram em </a:t>
          </a:r>
          <a:r>
            <a:rPr lang="pt-BR" dirty="0">
              <a:hlinkClick xmlns:r="http://schemas.openxmlformats.org/officeDocument/2006/relationships" r:id="rId1"/>
            </a:rPr>
            <a:t>resultado_pesquisa.xlsx</a:t>
          </a:r>
          <a:r>
            <a:rPr lang="pt-BR" dirty="0"/>
            <a:t>.</a:t>
          </a:r>
          <a:endParaRPr lang="en-US" dirty="0"/>
        </a:p>
      </dgm:t>
    </dgm:pt>
    <dgm:pt modelId="{1B2D514C-68C3-4692-97A0-B14C9B31CEF7}" type="parTrans" cxnId="{C78E21B4-8DA3-439B-A655-A909695AF4ED}">
      <dgm:prSet/>
      <dgm:spPr/>
      <dgm:t>
        <a:bodyPr/>
        <a:lstStyle/>
        <a:p>
          <a:endParaRPr lang="en-US"/>
        </a:p>
      </dgm:t>
    </dgm:pt>
    <dgm:pt modelId="{7D9E282C-8D5C-4DD2-836F-92307E0B1E5F}" type="sibTrans" cxnId="{C78E21B4-8DA3-439B-A655-A909695AF4ED}">
      <dgm:prSet/>
      <dgm:spPr/>
      <dgm:t>
        <a:bodyPr/>
        <a:lstStyle/>
        <a:p>
          <a:endParaRPr lang="en-US"/>
        </a:p>
      </dgm:t>
    </dgm:pt>
    <dgm:pt modelId="{4FB81971-535E-4687-B033-9B44607CDE8C}">
      <dgm:prSet/>
      <dgm:spPr/>
      <dgm:t>
        <a:bodyPr/>
        <a:lstStyle/>
        <a:p>
          <a:r>
            <a:rPr lang="pt-BR"/>
            <a:t>No arquivo </a:t>
          </a:r>
          <a:r>
            <a:rPr lang="pt-BR">
              <a:hlinkClick xmlns:r="http://schemas.openxmlformats.org/officeDocument/2006/relationships" r:id="rId2"/>
            </a:rPr>
            <a:t>dados.xlsx</a:t>
          </a:r>
          <a:r>
            <a:rPr lang="pt-BR"/>
            <a:t> são feitos os cálculos dos erros e das porcentagens. Nesse arquivo é feita a configuração do nível de confiança e do tamanho da população.</a:t>
          </a:r>
          <a:endParaRPr lang="en-US"/>
        </a:p>
      </dgm:t>
    </dgm:pt>
    <dgm:pt modelId="{E108F3DE-BB42-4FC5-ACF9-E078C3E05822}" type="parTrans" cxnId="{01134602-BAF9-4B6E-ADE4-34D27E24B5E2}">
      <dgm:prSet/>
      <dgm:spPr/>
      <dgm:t>
        <a:bodyPr/>
        <a:lstStyle/>
        <a:p>
          <a:endParaRPr lang="en-US"/>
        </a:p>
      </dgm:t>
    </dgm:pt>
    <dgm:pt modelId="{05BE01C3-7EEB-4AE9-84A8-237D1EF3E880}" type="sibTrans" cxnId="{01134602-BAF9-4B6E-ADE4-34D27E24B5E2}">
      <dgm:prSet/>
      <dgm:spPr/>
      <dgm:t>
        <a:bodyPr/>
        <a:lstStyle/>
        <a:p>
          <a:endParaRPr lang="en-US"/>
        </a:p>
      </dgm:t>
    </dgm:pt>
    <dgm:pt modelId="{49E93803-1616-47C5-9227-F9DF39567990}">
      <dgm:prSet/>
      <dgm:spPr/>
      <dgm:t>
        <a:bodyPr/>
        <a:lstStyle/>
        <a:p>
          <a:r>
            <a:rPr lang="pt-BR"/>
            <a:t>O arquivo </a:t>
          </a:r>
          <a:r>
            <a:rPr lang="pt-BR">
              <a:hlinkClick xmlns:r="http://schemas.openxmlformats.org/officeDocument/2006/relationships" r:id="rId3"/>
            </a:rPr>
            <a:t>dados_processados.xlsx</a:t>
          </a:r>
          <a:r>
            <a:rPr lang="pt-BR"/>
            <a:t> é o arquivo que será utilizado no Power BI e no tableau e contém todas as informações necessárias para se construir os dashboards. Quando alguma alteração no arquivo dados.xlsx é feita e salva, assim que o arquivo dados_processados.xlsx é aberto novamente ele automaticamente atualiza os valores de erro.</a:t>
          </a:r>
          <a:endParaRPr lang="en-US"/>
        </a:p>
      </dgm:t>
    </dgm:pt>
    <dgm:pt modelId="{CBB0AA32-85E8-4580-B12E-011E328FAE12}" type="parTrans" cxnId="{221E68ED-E566-4FA1-A4A7-5045D6E79948}">
      <dgm:prSet/>
      <dgm:spPr/>
      <dgm:t>
        <a:bodyPr/>
        <a:lstStyle/>
        <a:p>
          <a:endParaRPr lang="en-US"/>
        </a:p>
      </dgm:t>
    </dgm:pt>
    <dgm:pt modelId="{4BE4FD08-FB98-4D06-9B15-20839F00F1D5}" type="sibTrans" cxnId="{221E68ED-E566-4FA1-A4A7-5045D6E79948}">
      <dgm:prSet/>
      <dgm:spPr/>
      <dgm:t>
        <a:bodyPr/>
        <a:lstStyle/>
        <a:p>
          <a:endParaRPr lang="en-US"/>
        </a:p>
      </dgm:t>
    </dgm:pt>
    <dgm:pt modelId="{EACC7DB5-5E60-4F17-887A-8BF4FF1F959A}">
      <dgm:prSet/>
      <dgm:spPr/>
      <dgm:t>
        <a:bodyPr/>
        <a:lstStyle/>
        <a:p>
          <a:r>
            <a:rPr lang="pt-BR"/>
            <a:t>O arquivo </a:t>
          </a:r>
          <a:r>
            <a:rPr lang="pt-BR">
              <a:hlinkClick xmlns:r="http://schemas.openxmlformats.org/officeDocument/2006/relationships" r:id="rId4"/>
            </a:rPr>
            <a:t>dashboard.twbx</a:t>
          </a:r>
          <a:r>
            <a:rPr lang="pt-BR"/>
            <a:t> contém o dashboard obtido no Tableau.</a:t>
          </a:r>
          <a:endParaRPr lang="en-US"/>
        </a:p>
      </dgm:t>
    </dgm:pt>
    <dgm:pt modelId="{50B27EFF-ECD2-41EC-9F86-691BF6DB14AA}" type="parTrans" cxnId="{F423BC2A-00B2-4249-A827-3596DC4ADE2E}">
      <dgm:prSet/>
      <dgm:spPr/>
      <dgm:t>
        <a:bodyPr/>
        <a:lstStyle/>
        <a:p>
          <a:endParaRPr lang="en-US"/>
        </a:p>
      </dgm:t>
    </dgm:pt>
    <dgm:pt modelId="{B3313139-3E2A-473F-8DF0-B9E38BC21A38}" type="sibTrans" cxnId="{F423BC2A-00B2-4249-A827-3596DC4ADE2E}">
      <dgm:prSet/>
      <dgm:spPr/>
      <dgm:t>
        <a:bodyPr/>
        <a:lstStyle/>
        <a:p>
          <a:endParaRPr lang="en-US"/>
        </a:p>
      </dgm:t>
    </dgm:pt>
    <dgm:pt modelId="{41EC855B-9E94-4720-9170-82EF09F21F3C}">
      <dgm:prSet/>
      <dgm:spPr/>
      <dgm:t>
        <a:bodyPr/>
        <a:lstStyle/>
        <a:p>
          <a:r>
            <a:rPr lang="pt-BR">
              <a:hlinkClick xmlns:r="http://schemas.openxmlformats.org/officeDocument/2006/relationships" r:id="rId5"/>
            </a:rPr>
            <a:t>Aqui</a:t>
          </a:r>
          <a:r>
            <a:rPr lang="pt-BR"/>
            <a:t> você interage com o dashboard produzido no Tableau a partir do servidor, sem precisar ter o software instalado.</a:t>
          </a:r>
          <a:endParaRPr lang="en-US"/>
        </a:p>
      </dgm:t>
    </dgm:pt>
    <dgm:pt modelId="{28D22638-FE15-43F1-94AE-3040725B3ADA}" type="parTrans" cxnId="{1D12D41B-906E-4538-9E22-473FFC26120F}">
      <dgm:prSet/>
      <dgm:spPr/>
      <dgm:t>
        <a:bodyPr/>
        <a:lstStyle/>
        <a:p>
          <a:endParaRPr lang="en-US"/>
        </a:p>
      </dgm:t>
    </dgm:pt>
    <dgm:pt modelId="{A1FA7620-23C4-4A3A-8BA5-E0FE601DCEA5}" type="sibTrans" cxnId="{1D12D41B-906E-4538-9E22-473FFC26120F}">
      <dgm:prSet/>
      <dgm:spPr/>
      <dgm:t>
        <a:bodyPr/>
        <a:lstStyle/>
        <a:p>
          <a:endParaRPr lang="en-US"/>
        </a:p>
      </dgm:t>
    </dgm:pt>
    <dgm:pt modelId="{B8117DAB-3AD1-4B9E-8E64-6612D5DF2008}">
      <dgm:prSet/>
      <dgm:spPr/>
      <dgm:t>
        <a:bodyPr/>
        <a:lstStyle/>
        <a:p>
          <a:r>
            <a:rPr lang="pt-BR"/>
            <a:t>O arquivo </a:t>
          </a:r>
          <a:r>
            <a:rPr lang="pt-BR">
              <a:hlinkClick xmlns:r="http://schemas.openxmlformats.org/officeDocument/2006/relationships" r:id="rId6"/>
            </a:rPr>
            <a:t>intervalo_confianca.pbix</a:t>
          </a:r>
          <a:r>
            <a:rPr lang="pt-BR"/>
            <a:t> contém o dashboard obtido no Power BI.</a:t>
          </a:r>
          <a:endParaRPr lang="en-US"/>
        </a:p>
      </dgm:t>
    </dgm:pt>
    <dgm:pt modelId="{785494A2-34A9-4E7C-857C-710277C4B255}" type="parTrans" cxnId="{1B9BC656-5212-4472-A917-C744E51C6A98}">
      <dgm:prSet/>
      <dgm:spPr/>
      <dgm:t>
        <a:bodyPr/>
        <a:lstStyle/>
        <a:p>
          <a:endParaRPr lang="en-US"/>
        </a:p>
      </dgm:t>
    </dgm:pt>
    <dgm:pt modelId="{3DFEC7B1-F3F1-4B92-97AE-A8C9109ABDBD}" type="sibTrans" cxnId="{1B9BC656-5212-4472-A917-C744E51C6A98}">
      <dgm:prSet/>
      <dgm:spPr/>
      <dgm:t>
        <a:bodyPr/>
        <a:lstStyle/>
        <a:p>
          <a:endParaRPr lang="en-US"/>
        </a:p>
      </dgm:t>
    </dgm:pt>
    <dgm:pt modelId="{0B033D69-2E51-4E2E-8AD0-65DD1C38C36D}" type="pres">
      <dgm:prSet presAssocID="{307F05B1-0347-4932-A8CC-3FC0585C7124}" presName="diagram" presStyleCnt="0">
        <dgm:presLayoutVars>
          <dgm:dir/>
          <dgm:resizeHandles val="exact"/>
        </dgm:presLayoutVars>
      </dgm:prSet>
      <dgm:spPr/>
    </dgm:pt>
    <dgm:pt modelId="{2D88B2BF-9DE9-44A1-8571-0FF53673E809}" type="pres">
      <dgm:prSet presAssocID="{B9BEAF80-5AA5-40AC-9CCA-4089E8C30A09}" presName="node" presStyleLbl="node1" presStyleIdx="0" presStyleCnt="6">
        <dgm:presLayoutVars>
          <dgm:bulletEnabled val="1"/>
        </dgm:presLayoutVars>
      </dgm:prSet>
      <dgm:spPr/>
    </dgm:pt>
    <dgm:pt modelId="{DD58E7A6-C2B6-4007-BF04-F940EF084948}" type="pres">
      <dgm:prSet presAssocID="{7D9E282C-8D5C-4DD2-836F-92307E0B1E5F}" presName="sibTrans" presStyleCnt="0"/>
      <dgm:spPr/>
    </dgm:pt>
    <dgm:pt modelId="{8004B549-B48A-47EB-8D9D-6C6A5A235CE9}" type="pres">
      <dgm:prSet presAssocID="{4FB81971-535E-4687-B033-9B44607CDE8C}" presName="node" presStyleLbl="node1" presStyleIdx="1" presStyleCnt="6">
        <dgm:presLayoutVars>
          <dgm:bulletEnabled val="1"/>
        </dgm:presLayoutVars>
      </dgm:prSet>
      <dgm:spPr/>
    </dgm:pt>
    <dgm:pt modelId="{4F0A69F3-AFC3-41B1-987F-502D3C924159}" type="pres">
      <dgm:prSet presAssocID="{05BE01C3-7EEB-4AE9-84A8-237D1EF3E880}" presName="sibTrans" presStyleCnt="0"/>
      <dgm:spPr/>
    </dgm:pt>
    <dgm:pt modelId="{94AA06B0-C1EC-452C-ADB9-E0DCA95526E9}" type="pres">
      <dgm:prSet presAssocID="{49E93803-1616-47C5-9227-F9DF39567990}" presName="node" presStyleLbl="node1" presStyleIdx="2" presStyleCnt="6">
        <dgm:presLayoutVars>
          <dgm:bulletEnabled val="1"/>
        </dgm:presLayoutVars>
      </dgm:prSet>
      <dgm:spPr/>
    </dgm:pt>
    <dgm:pt modelId="{1D9D0B14-125C-454F-9BC8-8D6B1DDA4249}" type="pres">
      <dgm:prSet presAssocID="{4BE4FD08-FB98-4D06-9B15-20839F00F1D5}" presName="sibTrans" presStyleCnt="0"/>
      <dgm:spPr/>
    </dgm:pt>
    <dgm:pt modelId="{27D131CE-1966-4F70-958F-AF8EF784FEDA}" type="pres">
      <dgm:prSet presAssocID="{EACC7DB5-5E60-4F17-887A-8BF4FF1F959A}" presName="node" presStyleLbl="node1" presStyleIdx="3" presStyleCnt="6">
        <dgm:presLayoutVars>
          <dgm:bulletEnabled val="1"/>
        </dgm:presLayoutVars>
      </dgm:prSet>
      <dgm:spPr/>
    </dgm:pt>
    <dgm:pt modelId="{A079E881-9F45-4CA5-BFC8-11C30266A32E}" type="pres">
      <dgm:prSet presAssocID="{B3313139-3E2A-473F-8DF0-B9E38BC21A38}" presName="sibTrans" presStyleCnt="0"/>
      <dgm:spPr/>
    </dgm:pt>
    <dgm:pt modelId="{76F4472E-644D-4057-8C9B-E521D7A76ED2}" type="pres">
      <dgm:prSet presAssocID="{41EC855B-9E94-4720-9170-82EF09F21F3C}" presName="node" presStyleLbl="node1" presStyleIdx="4" presStyleCnt="6">
        <dgm:presLayoutVars>
          <dgm:bulletEnabled val="1"/>
        </dgm:presLayoutVars>
      </dgm:prSet>
      <dgm:spPr/>
    </dgm:pt>
    <dgm:pt modelId="{FE1B81F9-5BEB-4F23-9495-A36744128382}" type="pres">
      <dgm:prSet presAssocID="{A1FA7620-23C4-4A3A-8BA5-E0FE601DCEA5}" presName="sibTrans" presStyleCnt="0"/>
      <dgm:spPr/>
    </dgm:pt>
    <dgm:pt modelId="{FAAE8CC3-9969-4168-9F16-ECBE69E1DECD}" type="pres">
      <dgm:prSet presAssocID="{B8117DAB-3AD1-4B9E-8E64-6612D5DF2008}" presName="node" presStyleLbl="node1" presStyleIdx="5" presStyleCnt="6">
        <dgm:presLayoutVars>
          <dgm:bulletEnabled val="1"/>
        </dgm:presLayoutVars>
      </dgm:prSet>
      <dgm:spPr/>
    </dgm:pt>
  </dgm:ptLst>
  <dgm:cxnLst>
    <dgm:cxn modelId="{01134602-BAF9-4B6E-ADE4-34D27E24B5E2}" srcId="{307F05B1-0347-4932-A8CC-3FC0585C7124}" destId="{4FB81971-535E-4687-B033-9B44607CDE8C}" srcOrd="1" destOrd="0" parTransId="{E108F3DE-BB42-4FC5-ACF9-E078C3E05822}" sibTransId="{05BE01C3-7EEB-4AE9-84A8-237D1EF3E880}"/>
    <dgm:cxn modelId="{1D12D41B-906E-4538-9E22-473FFC26120F}" srcId="{307F05B1-0347-4932-A8CC-3FC0585C7124}" destId="{41EC855B-9E94-4720-9170-82EF09F21F3C}" srcOrd="4" destOrd="0" parTransId="{28D22638-FE15-43F1-94AE-3040725B3ADA}" sibTransId="{A1FA7620-23C4-4A3A-8BA5-E0FE601DCEA5}"/>
    <dgm:cxn modelId="{F423BC2A-00B2-4249-A827-3596DC4ADE2E}" srcId="{307F05B1-0347-4932-A8CC-3FC0585C7124}" destId="{EACC7DB5-5E60-4F17-887A-8BF4FF1F959A}" srcOrd="3" destOrd="0" parTransId="{50B27EFF-ECD2-41EC-9F86-691BF6DB14AA}" sibTransId="{B3313139-3E2A-473F-8DF0-B9E38BC21A38}"/>
    <dgm:cxn modelId="{F08D1733-90AF-476E-9B5F-6732EB2821A6}" type="presOf" srcId="{49E93803-1616-47C5-9227-F9DF39567990}" destId="{94AA06B0-C1EC-452C-ADB9-E0DCA95526E9}" srcOrd="0" destOrd="0" presId="urn:microsoft.com/office/officeart/2005/8/layout/default"/>
    <dgm:cxn modelId="{91193142-BEB3-4FC7-8EB6-06E7EF656DF6}" type="presOf" srcId="{41EC855B-9E94-4720-9170-82EF09F21F3C}" destId="{76F4472E-644D-4057-8C9B-E521D7A76ED2}" srcOrd="0" destOrd="0" presId="urn:microsoft.com/office/officeart/2005/8/layout/default"/>
    <dgm:cxn modelId="{2C1B5374-96EC-4906-91E6-81630876F4EC}" type="presOf" srcId="{B9BEAF80-5AA5-40AC-9CCA-4089E8C30A09}" destId="{2D88B2BF-9DE9-44A1-8571-0FF53673E809}" srcOrd="0" destOrd="0" presId="urn:microsoft.com/office/officeart/2005/8/layout/default"/>
    <dgm:cxn modelId="{1B9BC656-5212-4472-A917-C744E51C6A98}" srcId="{307F05B1-0347-4932-A8CC-3FC0585C7124}" destId="{B8117DAB-3AD1-4B9E-8E64-6612D5DF2008}" srcOrd="5" destOrd="0" parTransId="{785494A2-34A9-4E7C-857C-710277C4B255}" sibTransId="{3DFEC7B1-F3F1-4B92-97AE-A8C9109ABDBD}"/>
    <dgm:cxn modelId="{ADEE4D85-A1BA-4683-90B4-8A59D45D76F7}" type="presOf" srcId="{EACC7DB5-5E60-4F17-887A-8BF4FF1F959A}" destId="{27D131CE-1966-4F70-958F-AF8EF784FEDA}" srcOrd="0" destOrd="0" presId="urn:microsoft.com/office/officeart/2005/8/layout/default"/>
    <dgm:cxn modelId="{F00E5A97-50CE-4927-83C4-400AC859B86A}" type="presOf" srcId="{307F05B1-0347-4932-A8CC-3FC0585C7124}" destId="{0B033D69-2E51-4E2E-8AD0-65DD1C38C36D}" srcOrd="0" destOrd="0" presId="urn:microsoft.com/office/officeart/2005/8/layout/default"/>
    <dgm:cxn modelId="{C78E21B4-8DA3-439B-A655-A909695AF4ED}" srcId="{307F05B1-0347-4932-A8CC-3FC0585C7124}" destId="{B9BEAF80-5AA5-40AC-9CCA-4089E8C30A09}" srcOrd="0" destOrd="0" parTransId="{1B2D514C-68C3-4692-97A0-B14C9B31CEF7}" sibTransId="{7D9E282C-8D5C-4DD2-836F-92307E0B1E5F}"/>
    <dgm:cxn modelId="{682B0BDF-78CA-4D08-B5DE-981F70FAC622}" type="presOf" srcId="{4FB81971-535E-4687-B033-9B44607CDE8C}" destId="{8004B549-B48A-47EB-8D9D-6C6A5A235CE9}" srcOrd="0" destOrd="0" presId="urn:microsoft.com/office/officeart/2005/8/layout/default"/>
    <dgm:cxn modelId="{221E68ED-E566-4FA1-A4A7-5045D6E79948}" srcId="{307F05B1-0347-4932-A8CC-3FC0585C7124}" destId="{49E93803-1616-47C5-9227-F9DF39567990}" srcOrd="2" destOrd="0" parTransId="{CBB0AA32-85E8-4580-B12E-011E328FAE12}" sibTransId="{4BE4FD08-FB98-4D06-9B15-20839F00F1D5}"/>
    <dgm:cxn modelId="{07FA65F1-3612-442E-8C12-3C00A72AA934}" type="presOf" srcId="{B8117DAB-3AD1-4B9E-8E64-6612D5DF2008}" destId="{FAAE8CC3-9969-4168-9F16-ECBE69E1DECD}" srcOrd="0" destOrd="0" presId="urn:microsoft.com/office/officeart/2005/8/layout/default"/>
    <dgm:cxn modelId="{C4823DD9-8AF6-4FDC-AB8C-C5C85184C998}" type="presParOf" srcId="{0B033D69-2E51-4E2E-8AD0-65DD1C38C36D}" destId="{2D88B2BF-9DE9-44A1-8571-0FF53673E809}" srcOrd="0" destOrd="0" presId="urn:microsoft.com/office/officeart/2005/8/layout/default"/>
    <dgm:cxn modelId="{EA0DC8B9-B771-426F-8A13-FB891EE4598F}" type="presParOf" srcId="{0B033D69-2E51-4E2E-8AD0-65DD1C38C36D}" destId="{DD58E7A6-C2B6-4007-BF04-F940EF084948}" srcOrd="1" destOrd="0" presId="urn:microsoft.com/office/officeart/2005/8/layout/default"/>
    <dgm:cxn modelId="{B7710EA9-3431-40CA-9E2C-0E4B5FE517BE}" type="presParOf" srcId="{0B033D69-2E51-4E2E-8AD0-65DD1C38C36D}" destId="{8004B549-B48A-47EB-8D9D-6C6A5A235CE9}" srcOrd="2" destOrd="0" presId="urn:microsoft.com/office/officeart/2005/8/layout/default"/>
    <dgm:cxn modelId="{A1A17E1B-EE4F-4A49-8099-8355BC3CB26F}" type="presParOf" srcId="{0B033D69-2E51-4E2E-8AD0-65DD1C38C36D}" destId="{4F0A69F3-AFC3-41B1-987F-502D3C924159}" srcOrd="3" destOrd="0" presId="urn:microsoft.com/office/officeart/2005/8/layout/default"/>
    <dgm:cxn modelId="{73580B9D-F44A-4519-A2FF-6EC9E8722312}" type="presParOf" srcId="{0B033D69-2E51-4E2E-8AD0-65DD1C38C36D}" destId="{94AA06B0-C1EC-452C-ADB9-E0DCA95526E9}" srcOrd="4" destOrd="0" presId="urn:microsoft.com/office/officeart/2005/8/layout/default"/>
    <dgm:cxn modelId="{2EA06476-EE6A-4365-96C4-94A0E09EFA71}" type="presParOf" srcId="{0B033D69-2E51-4E2E-8AD0-65DD1C38C36D}" destId="{1D9D0B14-125C-454F-9BC8-8D6B1DDA4249}" srcOrd="5" destOrd="0" presId="urn:microsoft.com/office/officeart/2005/8/layout/default"/>
    <dgm:cxn modelId="{95AE76F5-EDC4-4600-AFE9-6A005FB9609D}" type="presParOf" srcId="{0B033D69-2E51-4E2E-8AD0-65DD1C38C36D}" destId="{27D131CE-1966-4F70-958F-AF8EF784FEDA}" srcOrd="6" destOrd="0" presId="urn:microsoft.com/office/officeart/2005/8/layout/default"/>
    <dgm:cxn modelId="{D9AF375E-F5D0-42A8-8DF5-F2FDD9EC24D4}" type="presParOf" srcId="{0B033D69-2E51-4E2E-8AD0-65DD1C38C36D}" destId="{A079E881-9F45-4CA5-BFC8-11C30266A32E}" srcOrd="7" destOrd="0" presId="urn:microsoft.com/office/officeart/2005/8/layout/default"/>
    <dgm:cxn modelId="{CB75681C-80F3-4076-A3B5-773BE6184C3A}" type="presParOf" srcId="{0B033D69-2E51-4E2E-8AD0-65DD1C38C36D}" destId="{76F4472E-644D-4057-8C9B-E521D7A76ED2}" srcOrd="8" destOrd="0" presId="urn:microsoft.com/office/officeart/2005/8/layout/default"/>
    <dgm:cxn modelId="{67249300-8785-4308-A458-B6D4CF00AA94}" type="presParOf" srcId="{0B033D69-2E51-4E2E-8AD0-65DD1C38C36D}" destId="{FE1B81F9-5BEB-4F23-9495-A36744128382}" srcOrd="9" destOrd="0" presId="urn:microsoft.com/office/officeart/2005/8/layout/default"/>
    <dgm:cxn modelId="{ACBDAAC4-93F3-4FA4-A11C-3858C5184937}" type="presParOf" srcId="{0B033D69-2E51-4E2E-8AD0-65DD1C38C36D}" destId="{FAAE8CC3-9969-4168-9F16-ECBE69E1DEC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8A8520-6018-4515-B8C7-AB8290C6C2D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B612D0-7CB0-4FA8-A17C-3DD90E28BDF0}">
      <dgm:prSet/>
      <dgm:spPr/>
      <dgm:t>
        <a:bodyPr/>
        <a:lstStyle/>
        <a:p>
          <a:r>
            <a:rPr lang="pt-BR"/>
            <a:t>Os parâmetros tamanho da população e nível de confiança podem ser alterados na planilha Dados_Resumidos e automaticamente o Erro é calculado na planilha Erros;</a:t>
          </a:r>
          <a:endParaRPr lang="en-US"/>
        </a:p>
      </dgm:t>
    </dgm:pt>
    <dgm:pt modelId="{840923EA-396A-47B7-9A2A-98C2644284D0}" type="parTrans" cxnId="{C5D7EEB6-C470-46DC-AD77-8C5D069645FD}">
      <dgm:prSet/>
      <dgm:spPr/>
      <dgm:t>
        <a:bodyPr/>
        <a:lstStyle/>
        <a:p>
          <a:endParaRPr lang="en-US"/>
        </a:p>
      </dgm:t>
    </dgm:pt>
    <dgm:pt modelId="{38F82815-F369-4FD3-95B4-0D6B1682326A}" type="sibTrans" cxnId="{C5D7EEB6-C470-46DC-AD77-8C5D069645FD}">
      <dgm:prSet/>
      <dgm:spPr/>
      <dgm:t>
        <a:bodyPr/>
        <a:lstStyle/>
        <a:p>
          <a:endParaRPr lang="en-US"/>
        </a:p>
      </dgm:t>
    </dgm:pt>
    <dgm:pt modelId="{BB697073-1987-4DA9-AA08-3A147BCB1D14}">
      <dgm:prSet/>
      <dgm:spPr/>
      <dgm:t>
        <a:bodyPr/>
        <a:lstStyle/>
        <a:p>
          <a:r>
            <a:rPr lang="pt-BR"/>
            <a:t>Em geral o nível de confiança utilizado é 95% porém da maneira como foram construídas as planilhas qualquer nível de confiança pode ser obtido.</a:t>
          </a:r>
          <a:endParaRPr lang="en-US"/>
        </a:p>
      </dgm:t>
    </dgm:pt>
    <dgm:pt modelId="{66299D9E-736B-419E-A90D-6DA9D22A9BC6}" type="parTrans" cxnId="{CD7899BD-81D3-429D-A1DC-6AE83E89AFB4}">
      <dgm:prSet/>
      <dgm:spPr/>
      <dgm:t>
        <a:bodyPr/>
        <a:lstStyle/>
        <a:p>
          <a:endParaRPr lang="en-US"/>
        </a:p>
      </dgm:t>
    </dgm:pt>
    <dgm:pt modelId="{BC29FCDB-8913-45F6-89F0-33B4FD88A5A8}" type="sibTrans" cxnId="{CD7899BD-81D3-429D-A1DC-6AE83E89AFB4}">
      <dgm:prSet/>
      <dgm:spPr/>
      <dgm:t>
        <a:bodyPr/>
        <a:lstStyle/>
        <a:p>
          <a:endParaRPr lang="en-US"/>
        </a:p>
      </dgm:t>
    </dgm:pt>
    <dgm:pt modelId="{128FFFC3-C71D-4B0D-9B3D-F8A02F29641F}">
      <dgm:prSet/>
      <dgm:spPr/>
      <dgm:t>
        <a:bodyPr/>
        <a:lstStyle/>
        <a:p>
          <a:r>
            <a:rPr lang="pt-BR"/>
            <a:t>Esse cálculo não é um cálculo simples de intervalo de confiança (cuja função existe no Excel) pois leva em consideração o tamanho da população e calcula um fator de correção. Porém, para populações muito grandes esse fator é irrelevante. Você pode verificar isso alterando o tamanho da população para 1000000 por exemplo, nesse caso o fator fica próximo de 1 e é irrelevante.</a:t>
          </a:r>
          <a:endParaRPr lang="en-US"/>
        </a:p>
      </dgm:t>
    </dgm:pt>
    <dgm:pt modelId="{C01C3157-C319-472A-8A0F-8D10044E17B7}" type="parTrans" cxnId="{C0792ECE-139C-46E3-8263-66DB102F5588}">
      <dgm:prSet/>
      <dgm:spPr/>
      <dgm:t>
        <a:bodyPr/>
        <a:lstStyle/>
        <a:p>
          <a:endParaRPr lang="en-US"/>
        </a:p>
      </dgm:t>
    </dgm:pt>
    <dgm:pt modelId="{1A6BC09E-30D2-4040-AF7A-1FAA52FD6A9E}" type="sibTrans" cxnId="{C0792ECE-139C-46E3-8263-66DB102F5588}">
      <dgm:prSet/>
      <dgm:spPr/>
      <dgm:t>
        <a:bodyPr/>
        <a:lstStyle/>
        <a:p>
          <a:endParaRPr lang="en-US"/>
        </a:p>
      </dgm:t>
    </dgm:pt>
    <dgm:pt modelId="{817B01CE-B1E7-4BB5-9974-D9CBA4184E34}" type="pres">
      <dgm:prSet presAssocID="{928A8520-6018-4515-B8C7-AB8290C6C2D9}" presName="root" presStyleCnt="0">
        <dgm:presLayoutVars>
          <dgm:dir/>
          <dgm:resizeHandles val="exact"/>
        </dgm:presLayoutVars>
      </dgm:prSet>
      <dgm:spPr/>
    </dgm:pt>
    <dgm:pt modelId="{1FFCEB61-3B71-4119-A1DE-3A94566300B1}" type="pres">
      <dgm:prSet presAssocID="{02B612D0-7CB0-4FA8-A17C-3DD90E28BDF0}" presName="compNode" presStyleCnt="0"/>
      <dgm:spPr/>
    </dgm:pt>
    <dgm:pt modelId="{705FC7DC-76BB-4BFB-8E73-85C16E87D629}" type="pres">
      <dgm:prSet presAssocID="{02B612D0-7CB0-4FA8-A17C-3DD90E28BDF0}" presName="bgRect" presStyleLbl="bgShp" presStyleIdx="0" presStyleCnt="3"/>
      <dgm:spPr/>
    </dgm:pt>
    <dgm:pt modelId="{13480B0A-ED89-43EF-A6DE-CCE98B8FEEB3}" type="pres">
      <dgm:prSet presAssocID="{02B612D0-7CB0-4FA8-A17C-3DD90E28BD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7905E3ED-55AA-4DF4-AE4A-A22B1F09F685}" type="pres">
      <dgm:prSet presAssocID="{02B612D0-7CB0-4FA8-A17C-3DD90E28BDF0}" presName="spaceRect" presStyleCnt="0"/>
      <dgm:spPr/>
    </dgm:pt>
    <dgm:pt modelId="{B332ADE0-1E04-4CA3-8432-A41BA4FDCA2E}" type="pres">
      <dgm:prSet presAssocID="{02B612D0-7CB0-4FA8-A17C-3DD90E28BDF0}" presName="parTx" presStyleLbl="revTx" presStyleIdx="0" presStyleCnt="3">
        <dgm:presLayoutVars>
          <dgm:chMax val="0"/>
          <dgm:chPref val="0"/>
        </dgm:presLayoutVars>
      </dgm:prSet>
      <dgm:spPr/>
    </dgm:pt>
    <dgm:pt modelId="{9AE83895-FAC2-4D9B-ABB5-0F6D96FFE074}" type="pres">
      <dgm:prSet presAssocID="{38F82815-F369-4FD3-95B4-0D6B1682326A}" presName="sibTrans" presStyleCnt="0"/>
      <dgm:spPr/>
    </dgm:pt>
    <dgm:pt modelId="{2A140E93-3E1B-4E47-9F49-E7C1F91A293A}" type="pres">
      <dgm:prSet presAssocID="{BB697073-1987-4DA9-AA08-3A147BCB1D14}" presName="compNode" presStyleCnt="0"/>
      <dgm:spPr/>
    </dgm:pt>
    <dgm:pt modelId="{35EE4353-08F4-4A62-B740-57B84E1D81AF}" type="pres">
      <dgm:prSet presAssocID="{BB697073-1987-4DA9-AA08-3A147BCB1D14}" presName="bgRect" presStyleLbl="bgShp" presStyleIdx="1" presStyleCnt="3"/>
      <dgm:spPr/>
    </dgm:pt>
    <dgm:pt modelId="{D62CF1A4-7915-4818-8409-DAB39EC3722C}" type="pres">
      <dgm:prSet presAssocID="{BB697073-1987-4DA9-AA08-3A147BCB1D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C14F318C-35C5-46AE-B7DE-FC2F468B9D46}" type="pres">
      <dgm:prSet presAssocID="{BB697073-1987-4DA9-AA08-3A147BCB1D14}" presName="spaceRect" presStyleCnt="0"/>
      <dgm:spPr/>
    </dgm:pt>
    <dgm:pt modelId="{C64ACD4D-40B1-41E9-A508-70DBB1D3A729}" type="pres">
      <dgm:prSet presAssocID="{BB697073-1987-4DA9-AA08-3A147BCB1D14}" presName="parTx" presStyleLbl="revTx" presStyleIdx="1" presStyleCnt="3">
        <dgm:presLayoutVars>
          <dgm:chMax val="0"/>
          <dgm:chPref val="0"/>
        </dgm:presLayoutVars>
      </dgm:prSet>
      <dgm:spPr/>
    </dgm:pt>
    <dgm:pt modelId="{9DB34F0C-623B-4234-AF64-484D2EDD42E3}" type="pres">
      <dgm:prSet presAssocID="{BC29FCDB-8913-45F6-89F0-33B4FD88A5A8}" presName="sibTrans" presStyleCnt="0"/>
      <dgm:spPr/>
    </dgm:pt>
    <dgm:pt modelId="{0EF9C824-EA4C-4ED9-80A4-142B82E7B1E6}" type="pres">
      <dgm:prSet presAssocID="{128FFFC3-C71D-4B0D-9B3D-F8A02F29641F}" presName="compNode" presStyleCnt="0"/>
      <dgm:spPr/>
    </dgm:pt>
    <dgm:pt modelId="{B3A11AA9-C1F0-4610-A6E9-1F9000A67CCB}" type="pres">
      <dgm:prSet presAssocID="{128FFFC3-C71D-4B0D-9B3D-F8A02F29641F}" presName="bgRect" presStyleLbl="bgShp" presStyleIdx="2" presStyleCnt="3"/>
      <dgm:spPr/>
    </dgm:pt>
    <dgm:pt modelId="{D1172286-50CC-4627-A1BF-61B0E5DE20D3}" type="pres">
      <dgm:prSet presAssocID="{128FFFC3-C71D-4B0D-9B3D-F8A02F2964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03BFFA63-00BF-4218-A68E-E93FE890A080}" type="pres">
      <dgm:prSet presAssocID="{128FFFC3-C71D-4B0D-9B3D-F8A02F29641F}" presName="spaceRect" presStyleCnt="0"/>
      <dgm:spPr/>
    </dgm:pt>
    <dgm:pt modelId="{AFB0E2BA-21CA-4CA1-9C9F-27C8964DBCFE}" type="pres">
      <dgm:prSet presAssocID="{128FFFC3-C71D-4B0D-9B3D-F8A02F29641F}" presName="parTx" presStyleLbl="revTx" presStyleIdx="2" presStyleCnt="3">
        <dgm:presLayoutVars>
          <dgm:chMax val="0"/>
          <dgm:chPref val="0"/>
        </dgm:presLayoutVars>
      </dgm:prSet>
      <dgm:spPr/>
    </dgm:pt>
  </dgm:ptLst>
  <dgm:cxnLst>
    <dgm:cxn modelId="{BF9B6B3B-67BE-4F6C-BC0F-FD6C78CD4BA3}" type="presOf" srcId="{BB697073-1987-4DA9-AA08-3A147BCB1D14}" destId="{C64ACD4D-40B1-41E9-A508-70DBB1D3A729}" srcOrd="0" destOrd="0" presId="urn:microsoft.com/office/officeart/2018/2/layout/IconVerticalSolidList"/>
    <dgm:cxn modelId="{3DF0E448-1AD3-460B-A632-6B2FC73ABEF5}" type="presOf" srcId="{928A8520-6018-4515-B8C7-AB8290C6C2D9}" destId="{817B01CE-B1E7-4BB5-9974-D9CBA4184E34}" srcOrd="0" destOrd="0" presId="urn:microsoft.com/office/officeart/2018/2/layout/IconVerticalSolidList"/>
    <dgm:cxn modelId="{DE8D9F88-A7FB-49B3-AB67-8869B931E014}" type="presOf" srcId="{02B612D0-7CB0-4FA8-A17C-3DD90E28BDF0}" destId="{B332ADE0-1E04-4CA3-8432-A41BA4FDCA2E}" srcOrd="0" destOrd="0" presId="urn:microsoft.com/office/officeart/2018/2/layout/IconVerticalSolidList"/>
    <dgm:cxn modelId="{2C51E1A4-BC53-464D-B061-4960E5454A4C}" type="presOf" srcId="{128FFFC3-C71D-4B0D-9B3D-F8A02F29641F}" destId="{AFB0E2BA-21CA-4CA1-9C9F-27C8964DBCFE}" srcOrd="0" destOrd="0" presId="urn:microsoft.com/office/officeart/2018/2/layout/IconVerticalSolidList"/>
    <dgm:cxn modelId="{C5D7EEB6-C470-46DC-AD77-8C5D069645FD}" srcId="{928A8520-6018-4515-B8C7-AB8290C6C2D9}" destId="{02B612D0-7CB0-4FA8-A17C-3DD90E28BDF0}" srcOrd="0" destOrd="0" parTransId="{840923EA-396A-47B7-9A2A-98C2644284D0}" sibTransId="{38F82815-F369-4FD3-95B4-0D6B1682326A}"/>
    <dgm:cxn modelId="{CD7899BD-81D3-429D-A1DC-6AE83E89AFB4}" srcId="{928A8520-6018-4515-B8C7-AB8290C6C2D9}" destId="{BB697073-1987-4DA9-AA08-3A147BCB1D14}" srcOrd="1" destOrd="0" parTransId="{66299D9E-736B-419E-A90D-6DA9D22A9BC6}" sibTransId="{BC29FCDB-8913-45F6-89F0-33B4FD88A5A8}"/>
    <dgm:cxn modelId="{C0792ECE-139C-46E3-8263-66DB102F5588}" srcId="{928A8520-6018-4515-B8C7-AB8290C6C2D9}" destId="{128FFFC3-C71D-4B0D-9B3D-F8A02F29641F}" srcOrd="2" destOrd="0" parTransId="{C01C3157-C319-472A-8A0F-8D10044E17B7}" sibTransId="{1A6BC09E-30D2-4040-AF7A-1FAA52FD6A9E}"/>
    <dgm:cxn modelId="{677AC876-E00D-48FC-BC61-D7AA820F7968}" type="presParOf" srcId="{817B01CE-B1E7-4BB5-9974-D9CBA4184E34}" destId="{1FFCEB61-3B71-4119-A1DE-3A94566300B1}" srcOrd="0" destOrd="0" presId="urn:microsoft.com/office/officeart/2018/2/layout/IconVerticalSolidList"/>
    <dgm:cxn modelId="{CE2D30B5-58ED-41A1-99BF-5C54A5334E4F}" type="presParOf" srcId="{1FFCEB61-3B71-4119-A1DE-3A94566300B1}" destId="{705FC7DC-76BB-4BFB-8E73-85C16E87D629}" srcOrd="0" destOrd="0" presId="urn:microsoft.com/office/officeart/2018/2/layout/IconVerticalSolidList"/>
    <dgm:cxn modelId="{B7CBC0FE-948A-45B9-8EB1-9A336AC70CB0}" type="presParOf" srcId="{1FFCEB61-3B71-4119-A1DE-3A94566300B1}" destId="{13480B0A-ED89-43EF-A6DE-CCE98B8FEEB3}" srcOrd="1" destOrd="0" presId="urn:microsoft.com/office/officeart/2018/2/layout/IconVerticalSolidList"/>
    <dgm:cxn modelId="{3C460894-30EA-41AA-9870-6047FE2D44C5}" type="presParOf" srcId="{1FFCEB61-3B71-4119-A1DE-3A94566300B1}" destId="{7905E3ED-55AA-4DF4-AE4A-A22B1F09F685}" srcOrd="2" destOrd="0" presId="urn:microsoft.com/office/officeart/2018/2/layout/IconVerticalSolidList"/>
    <dgm:cxn modelId="{B5F372E8-AD5A-4EDE-9762-67EE6E0929A0}" type="presParOf" srcId="{1FFCEB61-3B71-4119-A1DE-3A94566300B1}" destId="{B332ADE0-1E04-4CA3-8432-A41BA4FDCA2E}" srcOrd="3" destOrd="0" presId="urn:microsoft.com/office/officeart/2018/2/layout/IconVerticalSolidList"/>
    <dgm:cxn modelId="{7CA4C4D6-D529-48D5-AA3A-E3026B9B4B1F}" type="presParOf" srcId="{817B01CE-B1E7-4BB5-9974-D9CBA4184E34}" destId="{9AE83895-FAC2-4D9B-ABB5-0F6D96FFE074}" srcOrd="1" destOrd="0" presId="urn:microsoft.com/office/officeart/2018/2/layout/IconVerticalSolidList"/>
    <dgm:cxn modelId="{C7F07411-99F7-4152-8DE0-993DCFC8165D}" type="presParOf" srcId="{817B01CE-B1E7-4BB5-9974-D9CBA4184E34}" destId="{2A140E93-3E1B-4E47-9F49-E7C1F91A293A}" srcOrd="2" destOrd="0" presId="urn:microsoft.com/office/officeart/2018/2/layout/IconVerticalSolidList"/>
    <dgm:cxn modelId="{4860A6DF-6060-4345-8714-358DE3927E31}" type="presParOf" srcId="{2A140E93-3E1B-4E47-9F49-E7C1F91A293A}" destId="{35EE4353-08F4-4A62-B740-57B84E1D81AF}" srcOrd="0" destOrd="0" presId="urn:microsoft.com/office/officeart/2018/2/layout/IconVerticalSolidList"/>
    <dgm:cxn modelId="{F8147A8D-8863-40DD-ADEF-C8B065C5A4C3}" type="presParOf" srcId="{2A140E93-3E1B-4E47-9F49-E7C1F91A293A}" destId="{D62CF1A4-7915-4818-8409-DAB39EC3722C}" srcOrd="1" destOrd="0" presId="urn:microsoft.com/office/officeart/2018/2/layout/IconVerticalSolidList"/>
    <dgm:cxn modelId="{0C1BE83A-0440-4A08-A885-6F48EDBFD609}" type="presParOf" srcId="{2A140E93-3E1B-4E47-9F49-E7C1F91A293A}" destId="{C14F318C-35C5-46AE-B7DE-FC2F468B9D46}" srcOrd="2" destOrd="0" presId="urn:microsoft.com/office/officeart/2018/2/layout/IconVerticalSolidList"/>
    <dgm:cxn modelId="{AAE3EF99-59FB-4FC6-ACC3-667717EA94ED}" type="presParOf" srcId="{2A140E93-3E1B-4E47-9F49-E7C1F91A293A}" destId="{C64ACD4D-40B1-41E9-A508-70DBB1D3A729}" srcOrd="3" destOrd="0" presId="urn:microsoft.com/office/officeart/2018/2/layout/IconVerticalSolidList"/>
    <dgm:cxn modelId="{83108EC6-ECA6-4110-B324-178CD664E4EF}" type="presParOf" srcId="{817B01CE-B1E7-4BB5-9974-D9CBA4184E34}" destId="{9DB34F0C-623B-4234-AF64-484D2EDD42E3}" srcOrd="3" destOrd="0" presId="urn:microsoft.com/office/officeart/2018/2/layout/IconVerticalSolidList"/>
    <dgm:cxn modelId="{A9DC9E17-27A1-4990-8870-C6D9FB5BA77E}" type="presParOf" srcId="{817B01CE-B1E7-4BB5-9974-D9CBA4184E34}" destId="{0EF9C824-EA4C-4ED9-80A4-142B82E7B1E6}" srcOrd="4" destOrd="0" presId="urn:microsoft.com/office/officeart/2018/2/layout/IconVerticalSolidList"/>
    <dgm:cxn modelId="{0191D755-5C37-4EB9-8D7D-E43FD8E6D5AC}" type="presParOf" srcId="{0EF9C824-EA4C-4ED9-80A4-142B82E7B1E6}" destId="{B3A11AA9-C1F0-4610-A6E9-1F9000A67CCB}" srcOrd="0" destOrd="0" presId="urn:microsoft.com/office/officeart/2018/2/layout/IconVerticalSolidList"/>
    <dgm:cxn modelId="{9428D684-3DC2-4528-8C95-641EFAA8394F}" type="presParOf" srcId="{0EF9C824-EA4C-4ED9-80A4-142B82E7B1E6}" destId="{D1172286-50CC-4627-A1BF-61B0E5DE20D3}" srcOrd="1" destOrd="0" presId="urn:microsoft.com/office/officeart/2018/2/layout/IconVerticalSolidList"/>
    <dgm:cxn modelId="{72C72314-52B9-4362-B9B0-41A10FA9B7C6}" type="presParOf" srcId="{0EF9C824-EA4C-4ED9-80A4-142B82E7B1E6}" destId="{03BFFA63-00BF-4218-A68E-E93FE890A080}" srcOrd="2" destOrd="0" presId="urn:microsoft.com/office/officeart/2018/2/layout/IconVerticalSolidList"/>
    <dgm:cxn modelId="{7BCB36E1-FAA5-4641-B0AC-9312F5024368}" type="presParOf" srcId="{0EF9C824-EA4C-4ED9-80A4-142B82E7B1E6}" destId="{AFB0E2BA-21CA-4CA1-9C9F-27C8964DBC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606A74-10E1-4A5D-AC7A-D1BB0C29549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3D39992-94ED-4AA5-9868-1C77F02A9823}">
      <dgm:prSet/>
      <dgm:spPr/>
      <dgm:t>
        <a:bodyPr/>
        <a:lstStyle/>
        <a:p>
          <a:r>
            <a:rPr lang="pt-BR"/>
            <a:t>Do lado esquerdo do Power Query temos as três planilhas que importamos, todas elas serão utilizadas para obtenção de um arquivo final onde seja possível utilizar os dados para fazer os gráficos em qualquer software como o próprio Excel,  Tableau ou o Power BI por exemplo.</a:t>
          </a:r>
          <a:endParaRPr lang="en-US"/>
        </a:p>
      </dgm:t>
    </dgm:pt>
    <dgm:pt modelId="{5D90EA57-C6D2-4338-9519-B7DBD292E1C5}" type="parTrans" cxnId="{5035387A-70F1-4556-83A0-D6421738B1A9}">
      <dgm:prSet/>
      <dgm:spPr/>
      <dgm:t>
        <a:bodyPr/>
        <a:lstStyle/>
        <a:p>
          <a:endParaRPr lang="en-US"/>
        </a:p>
      </dgm:t>
    </dgm:pt>
    <dgm:pt modelId="{292C90DE-879C-41B9-BFFA-01EAF3A215AA}" type="sibTrans" cxnId="{5035387A-70F1-4556-83A0-D6421738B1A9}">
      <dgm:prSet/>
      <dgm:spPr/>
      <dgm:t>
        <a:bodyPr/>
        <a:lstStyle/>
        <a:p>
          <a:endParaRPr lang="en-US"/>
        </a:p>
      </dgm:t>
    </dgm:pt>
    <dgm:pt modelId="{CFB819F3-108C-4B0E-8ECB-1D1044509614}">
      <dgm:prSet/>
      <dgm:spPr/>
      <dgm:t>
        <a:bodyPr/>
        <a:lstStyle/>
        <a:p>
          <a:r>
            <a:rPr lang="pt-BR"/>
            <a:t>Do lado direito estão os dados de cada uma das planilhas importadas de acordo com a seleção.</a:t>
          </a:r>
          <a:endParaRPr lang="en-US"/>
        </a:p>
      </dgm:t>
    </dgm:pt>
    <dgm:pt modelId="{BD570639-F8A9-42E5-94F6-16C109EE3B5C}" type="parTrans" cxnId="{20A6D284-A3DD-4508-B197-2F2998FC78B1}">
      <dgm:prSet/>
      <dgm:spPr/>
      <dgm:t>
        <a:bodyPr/>
        <a:lstStyle/>
        <a:p>
          <a:endParaRPr lang="en-US"/>
        </a:p>
      </dgm:t>
    </dgm:pt>
    <dgm:pt modelId="{D588EBD7-CA42-4204-8FE9-937080FDD3C5}" type="sibTrans" cxnId="{20A6D284-A3DD-4508-B197-2F2998FC78B1}">
      <dgm:prSet/>
      <dgm:spPr/>
      <dgm:t>
        <a:bodyPr/>
        <a:lstStyle/>
        <a:p>
          <a:endParaRPr lang="en-US"/>
        </a:p>
      </dgm:t>
    </dgm:pt>
    <dgm:pt modelId="{0CCEDAF8-93F4-4D20-90AE-B7D81543636E}">
      <dgm:prSet/>
      <dgm:spPr/>
      <dgm:t>
        <a:bodyPr/>
        <a:lstStyle/>
        <a:p>
          <a:r>
            <a:rPr lang="pt-BR"/>
            <a:t>Com o power query é possível fazer várias transformações sobre esses dados, que estarão explicadas adiante.</a:t>
          </a:r>
          <a:endParaRPr lang="en-US"/>
        </a:p>
      </dgm:t>
    </dgm:pt>
    <dgm:pt modelId="{F4DFCF85-4A96-4B53-B83F-E1BE784A5EF6}" type="parTrans" cxnId="{451666F0-4EE7-4C14-BA18-DDFB089543E5}">
      <dgm:prSet/>
      <dgm:spPr/>
      <dgm:t>
        <a:bodyPr/>
        <a:lstStyle/>
        <a:p>
          <a:endParaRPr lang="en-US"/>
        </a:p>
      </dgm:t>
    </dgm:pt>
    <dgm:pt modelId="{ED2B0D2C-9965-47A2-87B2-54D82B6CE128}" type="sibTrans" cxnId="{451666F0-4EE7-4C14-BA18-DDFB089543E5}">
      <dgm:prSet/>
      <dgm:spPr/>
      <dgm:t>
        <a:bodyPr/>
        <a:lstStyle/>
        <a:p>
          <a:endParaRPr lang="en-US"/>
        </a:p>
      </dgm:t>
    </dgm:pt>
    <dgm:pt modelId="{0D3FC471-BED7-4948-8FB4-14160AEC9D69}" type="pres">
      <dgm:prSet presAssocID="{4D606A74-10E1-4A5D-AC7A-D1BB0C295492}" presName="root" presStyleCnt="0">
        <dgm:presLayoutVars>
          <dgm:dir/>
          <dgm:resizeHandles val="exact"/>
        </dgm:presLayoutVars>
      </dgm:prSet>
      <dgm:spPr/>
    </dgm:pt>
    <dgm:pt modelId="{95CED5B7-0686-4F5A-A522-EA83E761A355}" type="pres">
      <dgm:prSet presAssocID="{A3D39992-94ED-4AA5-9868-1C77F02A9823}" presName="compNode" presStyleCnt="0"/>
      <dgm:spPr/>
    </dgm:pt>
    <dgm:pt modelId="{2144BA69-0796-4B04-8AA1-623745EC63AB}" type="pres">
      <dgm:prSet presAssocID="{A3D39992-94ED-4AA5-9868-1C77F02A9823}" presName="bgRect" presStyleLbl="bgShp" presStyleIdx="0" presStyleCnt="3"/>
      <dgm:spPr/>
    </dgm:pt>
    <dgm:pt modelId="{BECA1D82-49BA-4F76-95D2-B920AF1BC260}" type="pres">
      <dgm:prSet presAssocID="{A3D39992-94ED-4AA5-9868-1C77F02A98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F9F05DA-B125-453B-A62E-65BB59593F5E}" type="pres">
      <dgm:prSet presAssocID="{A3D39992-94ED-4AA5-9868-1C77F02A9823}" presName="spaceRect" presStyleCnt="0"/>
      <dgm:spPr/>
    </dgm:pt>
    <dgm:pt modelId="{837044AB-6C46-4D10-A22F-6206503DF9AA}" type="pres">
      <dgm:prSet presAssocID="{A3D39992-94ED-4AA5-9868-1C77F02A9823}" presName="parTx" presStyleLbl="revTx" presStyleIdx="0" presStyleCnt="3">
        <dgm:presLayoutVars>
          <dgm:chMax val="0"/>
          <dgm:chPref val="0"/>
        </dgm:presLayoutVars>
      </dgm:prSet>
      <dgm:spPr/>
    </dgm:pt>
    <dgm:pt modelId="{4E1B8243-0D22-498B-AA6E-E17E168A91BB}" type="pres">
      <dgm:prSet presAssocID="{292C90DE-879C-41B9-BFFA-01EAF3A215AA}" presName="sibTrans" presStyleCnt="0"/>
      <dgm:spPr/>
    </dgm:pt>
    <dgm:pt modelId="{EFA1C18B-3F0D-42E4-A94F-E841B946446F}" type="pres">
      <dgm:prSet presAssocID="{CFB819F3-108C-4B0E-8ECB-1D1044509614}" presName="compNode" presStyleCnt="0"/>
      <dgm:spPr/>
    </dgm:pt>
    <dgm:pt modelId="{302D9C34-99E4-406B-81BF-64CAC55086AA}" type="pres">
      <dgm:prSet presAssocID="{CFB819F3-108C-4B0E-8ECB-1D1044509614}" presName="bgRect" presStyleLbl="bgShp" presStyleIdx="1" presStyleCnt="3"/>
      <dgm:spPr/>
    </dgm:pt>
    <dgm:pt modelId="{94557029-AF06-4608-8D70-984D4E5B44AE}" type="pres">
      <dgm:prSet presAssocID="{CFB819F3-108C-4B0E-8ECB-1D10445096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B5FE993C-BC87-47AB-84CA-D41BA2ED2BAE}" type="pres">
      <dgm:prSet presAssocID="{CFB819F3-108C-4B0E-8ECB-1D1044509614}" presName="spaceRect" presStyleCnt="0"/>
      <dgm:spPr/>
    </dgm:pt>
    <dgm:pt modelId="{80DB93F0-0A91-4E9B-92D3-04C02F1BDC49}" type="pres">
      <dgm:prSet presAssocID="{CFB819F3-108C-4B0E-8ECB-1D1044509614}" presName="parTx" presStyleLbl="revTx" presStyleIdx="1" presStyleCnt="3">
        <dgm:presLayoutVars>
          <dgm:chMax val="0"/>
          <dgm:chPref val="0"/>
        </dgm:presLayoutVars>
      </dgm:prSet>
      <dgm:spPr/>
    </dgm:pt>
    <dgm:pt modelId="{63C543B9-99D1-4D50-9DB9-5D7E4C309358}" type="pres">
      <dgm:prSet presAssocID="{D588EBD7-CA42-4204-8FE9-937080FDD3C5}" presName="sibTrans" presStyleCnt="0"/>
      <dgm:spPr/>
    </dgm:pt>
    <dgm:pt modelId="{012FD511-3110-4386-8450-00B6C3266615}" type="pres">
      <dgm:prSet presAssocID="{0CCEDAF8-93F4-4D20-90AE-B7D81543636E}" presName="compNode" presStyleCnt="0"/>
      <dgm:spPr/>
    </dgm:pt>
    <dgm:pt modelId="{E0A22AE8-6949-422C-BE63-F369C9EB5C9D}" type="pres">
      <dgm:prSet presAssocID="{0CCEDAF8-93F4-4D20-90AE-B7D81543636E}" presName="bgRect" presStyleLbl="bgShp" presStyleIdx="2" presStyleCnt="3"/>
      <dgm:spPr/>
    </dgm:pt>
    <dgm:pt modelId="{149792CD-3991-43D6-8F9A-0C52ECFDF715}" type="pres">
      <dgm:prSet presAssocID="{0CCEDAF8-93F4-4D20-90AE-B7D8154363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B15136B3-BC98-4895-A96A-6F1EB66B4230}" type="pres">
      <dgm:prSet presAssocID="{0CCEDAF8-93F4-4D20-90AE-B7D81543636E}" presName="spaceRect" presStyleCnt="0"/>
      <dgm:spPr/>
    </dgm:pt>
    <dgm:pt modelId="{6AB6AC72-A39B-4F9E-9B2A-28C7295AC188}" type="pres">
      <dgm:prSet presAssocID="{0CCEDAF8-93F4-4D20-90AE-B7D81543636E}" presName="parTx" presStyleLbl="revTx" presStyleIdx="2" presStyleCnt="3">
        <dgm:presLayoutVars>
          <dgm:chMax val="0"/>
          <dgm:chPref val="0"/>
        </dgm:presLayoutVars>
      </dgm:prSet>
      <dgm:spPr/>
    </dgm:pt>
  </dgm:ptLst>
  <dgm:cxnLst>
    <dgm:cxn modelId="{638F280A-4D69-485D-816B-9D05A5C1B24C}" type="presOf" srcId="{4D606A74-10E1-4A5D-AC7A-D1BB0C295492}" destId="{0D3FC471-BED7-4948-8FB4-14160AEC9D69}" srcOrd="0" destOrd="0" presId="urn:microsoft.com/office/officeart/2018/2/layout/IconVerticalSolidList"/>
    <dgm:cxn modelId="{C4F49B2B-B4EC-4CA1-9914-AC9E0D4DA788}" type="presOf" srcId="{0CCEDAF8-93F4-4D20-90AE-B7D81543636E}" destId="{6AB6AC72-A39B-4F9E-9B2A-28C7295AC188}" srcOrd="0" destOrd="0" presId="urn:microsoft.com/office/officeart/2018/2/layout/IconVerticalSolidList"/>
    <dgm:cxn modelId="{5035387A-70F1-4556-83A0-D6421738B1A9}" srcId="{4D606A74-10E1-4A5D-AC7A-D1BB0C295492}" destId="{A3D39992-94ED-4AA5-9868-1C77F02A9823}" srcOrd="0" destOrd="0" parTransId="{5D90EA57-C6D2-4338-9519-B7DBD292E1C5}" sibTransId="{292C90DE-879C-41B9-BFFA-01EAF3A215AA}"/>
    <dgm:cxn modelId="{20A6D284-A3DD-4508-B197-2F2998FC78B1}" srcId="{4D606A74-10E1-4A5D-AC7A-D1BB0C295492}" destId="{CFB819F3-108C-4B0E-8ECB-1D1044509614}" srcOrd="1" destOrd="0" parTransId="{BD570639-F8A9-42E5-94F6-16C109EE3B5C}" sibTransId="{D588EBD7-CA42-4204-8FE9-937080FDD3C5}"/>
    <dgm:cxn modelId="{09C72C91-C5D9-4FA1-ABFE-4254738BAE08}" type="presOf" srcId="{A3D39992-94ED-4AA5-9868-1C77F02A9823}" destId="{837044AB-6C46-4D10-A22F-6206503DF9AA}" srcOrd="0" destOrd="0" presId="urn:microsoft.com/office/officeart/2018/2/layout/IconVerticalSolidList"/>
    <dgm:cxn modelId="{FD8F9F99-9AF6-405D-8123-448E12880371}" type="presOf" srcId="{CFB819F3-108C-4B0E-8ECB-1D1044509614}" destId="{80DB93F0-0A91-4E9B-92D3-04C02F1BDC49}" srcOrd="0" destOrd="0" presId="urn:microsoft.com/office/officeart/2018/2/layout/IconVerticalSolidList"/>
    <dgm:cxn modelId="{451666F0-4EE7-4C14-BA18-DDFB089543E5}" srcId="{4D606A74-10E1-4A5D-AC7A-D1BB0C295492}" destId="{0CCEDAF8-93F4-4D20-90AE-B7D81543636E}" srcOrd="2" destOrd="0" parTransId="{F4DFCF85-4A96-4B53-B83F-E1BE784A5EF6}" sibTransId="{ED2B0D2C-9965-47A2-87B2-54D82B6CE128}"/>
    <dgm:cxn modelId="{698DA03D-BA72-4326-B2D1-0DEC43942B02}" type="presParOf" srcId="{0D3FC471-BED7-4948-8FB4-14160AEC9D69}" destId="{95CED5B7-0686-4F5A-A522-EA83E761A355}" srcOrd="0" destOrd="0" presId="urn:microsoft.com/office/officeart/2018/2/layout/IconVerticalSolidList"/>
    <dgm:cxn modelId="{F19965C8-1BBE-45B7-9C0D-24E4728DB0AB}" type="presParOf" srcId="{95CED5B7-0686-4F5A-A522-EA83E761A355}" destId="{2144BA69-0796-4B04-8AA1-623745EC63AB}" srcOrd="0" destOrd="0" presId="urn:microsoft.com/office/officeart/2018/2/layout/IconVerticalSolidList"/>
    <dgm:cxn modelId="{077C7698-F348-4A02-B182-5E5DCAC29354}" type="presParOf" srcId="{95CED5B7-0686-4F5A-A522-EA83E761A355}" destId="{BECA1D82-49BA-4F76-95D2-B920AF1BC260}" srcOrd="1" destOrd="0" presId="urn:microsoft.com/office/officeart/2018/2/layout/IconVerticalSolidList"/>
    <dgm:cxn modelId="{597653EE-D183-4D17-B4F9-57CCEF2D5F44}" type="presParOf" srcId="{95CED5B7-0686-4F5A-A522-EA83E761A355}" destId="{BF9F05DA-B125-453B-A62E-65BB59593F5E}" srcOrd="2" destOrd="0" presId="urn:microsoft.com/office/officeart/2018/2/layout/IconVerticalSolidList"/>
    <dgm:cxn modelId="{C48599CD-6418-4407-8CCE-0D9630C9C328}" type="presParOf" srcId="{95CED5B7-0686-4F5A-A522-EA83E761A355}" destId="{837044AB-6C46-4D10-A22F-6206503DF9AA}" srcOrd="3" destOrd="0" presId="urn:microsoft.com/office/officeart/2018/2/layout/IconVerticalSolidList"/>
    <dgm:cxn modelId="{EE546729-70BF-4A62-8A3C-265B3E927898}" type="presParOf" srcId="{0D3FC471-BED7-4948-8FB4-14160AEC9D69}" destId="{4E1B8243-0D22-498B-AA6E-E17E168A91BB}" srcOrd="1" destOrd="0" presId="urn:microsoft.com/office/officeart/2018/2/layout/IconVerticalSolidList"/>
    <dgm:cxn modelId="{9302206E-1172-4638-A1D5-828DD069B555}" type="presParOf" srcId="{0D3FC471-BED7-4948-8FB4-14160AEC9D69}" destId="{EFA1C18B-3F0D-42E4-A94F-E841B946446F}" srcOrd="2" destOrd="0" presId="urn:microsoft.com/office/officeart/2018/2/layout/IconVerticalSolidList"/>
    <dgm:cxn modelId="{F9ABD413-81C5-41E9-AEE3-4A219564F25A}" type="presParOf" srcId="{EFA1C18B-3F0D-42E4-A94F-E841B946446F}" destId="{302D9C34-99E4-406B-81BF-64CAC55086AA}" srcOrd="0" destOrd="0" presId="urn:microsoft.com/office/officeart/2018/2/layout/IconVerticalSolidList"/>
    <dgm:cxn modelId="{1B9A3942-11F5-4807-8249-5D6A9AA7DFE1}" type="presParOf" srcId="{EFA1C18B-3F0D-42E4-A94F-E841B946446F}" destId="{94557029-AF06-4608-8D70-984D4E5B44AE}" srcOrd="1" destOrd="0" presId="urn:microsoft.com/office/officeart/2018/2/layout/IconVerticalSolidList"/>
    <dgm:cxn modelId="{9C3E31C6-99CB-408B-A3D7-2773356FAFE5}" type="presParOf" srcId="{EFA1C18B-3F0D-42E4-A94F-E841B946446F}" destId="{B5FE993C-BC87-47AB-84CA-D41BA2ED2BAE}" srcOrd="2" destOrd="0" presId="urn:microsoft.com/office/officeart/2018/2/layout/IconVerticalSolidList"/>
    <dgm:cxn modelId="{EE4EB3D4-9474-44DA-9031-6DEB02A46ECB}" type="presParOf" srcId="{EFA1C18B-3F0D-42E4-A94F-E841B946446F}" destId="{80DB93F0-0A91-4E9B-92D3-04C02F1BDC49}" srcOrd="3" destOrd="0" presId="urn:microsoft.com/office/officeart/2018/2/layout/IconVerticalSolidList"/>
    <dgm:cxn modelId="{9D4B95D2-6621-4B5D-993B-1B7AEFB08F23}" type="presParOf" srcId="{0D3FC471-BED7-4948-8FB4-14160AEC9D69}" destId="{63C543B9-99D1-4D50-9DB9-5D7E4C309358}" srcOrd="3" destOrd="0" presId="urn:microsoft.com/office/officeart/2018/2/layout/IconVerticalSolidList"/>
    <dgm:cxn modelId="{0F948878-3E5A-4E3A-83F5-2F9B1C8B3CF9}" type="presParOf" srcId="{0D3FC471-BED7-4948-8FB4-14160AEC9D69}" destId="{012FD511-3110-4386-8450-00B6C3266615}" srcOrd="4" destOrd="0" presId="urn:microsoft.com/office/officeart/2018/2/layout/IconVerticalSolidList"/>
    <dgm:cxn modelId="{D8D85E79-33F3-4938-A692-51B82E9A9A5C}" type="presParOf" srcId="{012FD511-3110-4386-8450-00B6C3266615}" destId="{E0A22AE8-6949-422C-BE63-F369C9EB5C9D}" srcOrd="0" destOrd="0" presId="urn:microsoft.com/office/officeart/2018/2/layout/IconVerticalSolidList"/>
    <dgm:cxn modelId="{75490BB1-EFE7-4F4A-8522-CAEE7F98C439}" type="presParOf" srcId="{012FD511-3110-4386-8450-00B6C3266615}" destId="{149792CD-3991-43D6-8F9A-0C52ECFDF715}" srcOrd="1" destOrd="0" presId="urn:microsoft.com/office/officeart/2018/2/layout/IconVerticalSolidList"/>
    <dgm:cxn modelId="{8BB4B0FA-A907-4E8C-8DCE-AAC89292C551}" type="presParOf" srcId="{012FD511-3110-4386-8450-00B6C3266615}" destId="{B15136B3-BC98-4895-A96A-6F1EB66B4230}" srcOrd="2" destOrd="0" presId="urn:microsoft.com/office/officeart/2018/2/layout/IconVerticalSolidList"/>
    <dgm:cxn modelId="{2982E980-CE52-4495-AA61-593699F28D2C}" type="presParOf" srcId="{012FD511-3110-4386-8450-00B6C3266615}" destId="{6AB6AC72-A39B-4F9E-9B2A-28C7295AC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82F473-3842-43D5-9B55-35E961E3D7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C06DB08-3291-4C3F-A685-8A5581E20C62}">
      <dgm:prSet/>
      <dgm:spPr/>
      <dgm:t>
        <a:bodyPr/>
        <a:lstStyle/>
        <a:p>
          <a:r>
            <a:rPr lang="pt-BR" dirty="0"/>
            <a:t>Alterando o nome das colunas</a:t>
          </a:r>
          <a:endParaRPr lang="en-US" dirty="0"/>
        </a:p>
      </dgm:t>
    </dgm:pt>
    <dgm:pt modelId="{EF26D614-89DC-4736-9155-EAAB1CEAA0F6}" type="parTrans" cxnId="{694D7137-179A-468B-9ADB-26BAEFA0E616}">
      <dgm:prSet/>
      <dgm:spPr/>
      <dgm:t>
        <a:bodyPr/>
        <a:lstStyle/>
        <a:p>
          <a:endParaRPr lang="en-US"/>
        </a:p>
      </dgm:t>
    </dgm:pt>
    <dgm:pt modelId="{03AE9CEE-FECA-4B2A-A86C-2365ACFD986C}" type="sibTrans" cxnId="{694D7137-179A-468B-9ADB-26BAEFA0E616}">
      <dgm:prSet/>
      <dgm:spPr/>
      <dgm:t>
        <a:bodyPr/>
        <a:lstStyle/>
        <a:p>
          <a:endParaRPr lang="en-US"/>
        </a:p>
      </dgm:t>
    </dgm:pt>
    <dgm:pt modelId="{D855703B-8259-4059-9FD0-B2EF66CC748F}">
      <dgm:prSet/>
      <dgm:spPr/>
      <dgm:t>
        <a:bodyPr/>
        <a:lstStyle/>
        <a:p>
          <a:r>
            <a:rPr lang="pt-BR" dirty="0"/>
            <a:t>Aplicar nas 3 planilhas</a:t>
          </a:r>
          <a:endParaRPr lang="en-US" dirty="0"/>
        </a:p>
      </dgm:t>
    </dgm:pt>
    <dgm:pt modelId="{7AB9BE22-ADA0-4860-B056-CC59A6BDBCCF}" type="parTrans" cxnId="{1F5C94B5-913D-41F4-947C-FEE30E082597}">
      <dgm:prSet/>
      <dgm:spPr/>
      <dgm:t>
        <a:bodyPr/>
        <a:lstStyle/>
        <a:p>
          <a:endParaRPr lang="en-US"/>
        </a:p>
      </dgm:t>
    </dgm:pt>
    <dgm:pt modelId="{834E8788-5151-4379-A218-8C4F57575F5A}" type="sibTrans" cxnId="{1F5C94B5-913D-41F4-947C-FEE30E082597}">
      <dgm:prSet/>
      <dgm:spPr/>
      <dgm:t>
        <a:bodyPr/>
        <a:lstStyle/>
        <a:p>
          <a:endParaRPr lang="en-US"/>
        </a:p>
      </dgm:t>
    </dgm:pt>
    <dgm:pt modelId="{F2B3D760-FF06-4269-B3C2-BBFB8438F38D}">
      <dgm:prSet/>
      <dgm:spPr/>
      <dgm:t>
        <a:bodyPr/>
        <a:lstStyle/>
        <a:p>
          <a:r>
            <a:rPr lang="pt-BR" dirty="0"/>
            <a:t>Na planilha </a:t>
          </a:r>
          <a:r>
            <a:rPr lang="pt-BR" dirty="0" err="1"/>
            <a:t>Dados_Resumidos</a:t>
          </a:r>
          <a:r>
            <a:rPr lang="pt-BR" dirty="0"/>
            <a:t> as colunas foram alteradas para: Pergunta, Resposta e Contagem</a:t>
          </a:r>
          <a:endParaRPr lang="en-US" dirty="0"/>
        </a:p>
      </dgm:t>
    </dgm:pt>
    <dgm:pt modelId="{58730517-628A-49A1-AC34-2266BF3803E7}" type="parTrans" cxnId="{0D0AF7A5-52C5-4331-9B38-77906A3E7B8E}">
      <dgm:prSet/>
      <dgm:spPr/>
      <dgm:t>
        <a:bodyPr/>
        <a:lstStyle/>
        <a:p>
          <a:endParaRPr lang="en-US"/>
        </a:p>
      </dgm:t>
    </dgm:pt>
    <dgm:pt modelId="{4412C22A-2488-47A8-9327-408906C1ED6A}" type="sibTrans" cxnId="{0D0AF7A5-52C5-4331-9B38-77906A3E7B8E}">
      <dgm:prSet/>
      <dgm:spPr/>
      <dgm:t>
        <a:bodyPr/>
        <a:lstStyle/>
        <a:p>
          <a:endParaRPr lang="en-US"/>
        </a:p>
      </dgm:t>
    </dgm:pt>
    <dgm:pt modelId="{BF746C3E-5899-4CC7-87F5-546A2A401688}">
      <dgm:prSet/>
      <dgm:spPr/>
      <dgm:t>
        <a:bodyPr/>
        <a:lstStyle/>
        <a:p>
          <a:r>
            <a:rPr lang="pt-BR" dirty="0"/>
            <a:t>Na planilha </a:t>
          </a:r>
          <a:r>
            <a:rPr lang="pt-BR" dirty="0" err="1"/>
            <a:t>Dados_Porcentagem</a:t>
          </a:r>
          <a:r>
            <a:rPr lang="pt-BR" dirty="0"/>
            <a:t> as colunas foram alteradas para: Pergunta, Resposta e Porcentagem</a:t>
          </a:r>
          <a:endParaRPr lang="en-US" dirty="0"/>
        </a:p>
      </dgm:t>
    </dgm:pt>
    <dgm:pt modelId="{59C40020-478B-4286-8854-4822F7D3578C}" type="parTrans" cxnId="{9F8602C5-AB21-40FE-9AD4-8C3159AFFE90}">
      <dgm:prSet/>
      <dgm:spPr/>
      <dgm:t>
        <a:bodyPr/>
        <a:lstStyle/>
        <a:p>
          <a:endParaRPr lang="en-US"/>
        </a:p>
      </dgm:t>
    </dgm:pt>
    <dgm:pt modelId="{52897C3A-B786-4D62-9DE8-0DF6DBEC3E8A}" type="sibTrans" cxnId="{9F8602C5-AB21-40FE-9AD4-8C3159AFFE90}">
      <dgm:prSet/>
      <dgm:spPr/>
      <dgm:t>
        <a:bodyPr/>
        <a:lstStyle/>
        <a:p>
          <a:endParaRPr lang="en-US"/>
        </a:p>
      </dgm:t>
    </dgm:pt>
    <dgm:pt modelId="{D7F549D5-86F6-4331-AA15-6D64CCD60898}">
      <dgm:prSet/>
      <dgm:spPr/>
      <dgm:t>
        <a:bodyPr/>
        <a:lstStyle/>
        <a:p>
          <a:r>
            <a:rPr lang="pt-BR" dirty="0"/>
            <a:t>Na planilha Erros as colunas foram alteradas para: Pergunta, Resposta e Erro</a:t>
          </a:r>
          <a:endParaRPr lang="en-US" dirty="0"/>
        </a:p>
      </dgm:t>
    </dgm:pt>
    <dgm:pt modelId="{8D776204-3D9F-473B-99E4-D8AEAF312D83}" type="parTrans" cxnId="{5E990A81-4487-465D-93F3-57737D7C638B}">
      <dgm:prSet/>
      <dgm:spPr/>
      <dgm:t>
        <a:bodyPr/>
        <a:lstStyle/>
        <a:p>
          <a:endParaRPr lang="en-US"/>
        </a:p>
      </dgm:t>
    </dgm:pt>
    <dgm:pt modelId="{BFECC4EA-634F-4AC8-AE92-B3E40FF1E318}" type="sibTrans" cxnId="{5E990A81-4487-465D-93F3-57737D7C638B}">
      <dgm:prSet/>
      <dgm:spPr/>
      <dgm:t>
        <a:bodyPr/>
        <a:lstStyle/>
        <a:p>
          <a:endParaRPr lang="en-US"/>
        </a:p>
      </dgm:t>
    </dgm:pt>
    <dgm:pt modelId="{22FBCF70-88D5-4CB1-BADA-6BD7B31A1158}">
      <dgm:prSet/>
      <dgm:spPr/>
      <dgm:t>
        <a:bodyPr/>
        <a:lstStyle/>
        <a:p>
          <a:r>
            <a:rPr lang="pt-BR" dirty="0"/>
            <a:t>Para alterar o nome de uma coluna basta clicar em cima e reescrever</a:t>
          </a:r>
          <a:endParaRPr lang="en-US" dirty="0"/>
        </a:p>
      </dgm:t>
    </dgm:pt>
    <dgm:pt modelId="{D3DFC900-9C39-437D-BC19-DD6B4CE23229}" type="parTrans" cxnId="{1C7F8531-C913-4F20-9DFC-CE64E62C9E11}">
      <dgm:prSet/>
      <dgm:spPr/>
      <dgm:t>
        <a:bodyPr/>
        <a:lstStyle/>
        <a:p>
          <a:endParaRPr lang="en-US"/>
        </a:p>
      </dgm:t>
    </dgm:pt>
    <dgm:pt modelId="{6246A433-732A-413A-A916-1419D5DC6583}" type="sibTrans" cxnId="{1C7F8531-C913-4F20-9DFC-CE64E62C9E11}">
      <dgm:prSet/>
      <dgm:spPr/>
      <dgm:t>
        <a:bodyPr/>
        <a:lstStyle/>
        <a:p>
          <a:endParaRPr lang="en-US"/>
        </a:p>
      </dgm:t>
    </dgm:pt>
    <dgm:pt modelId="{6917BBD3-8131-4D00-8937-2077B70FAE67}" type="pres">
      <dgm:prSet presAssocID="{AC82F473-3842-43D5-9B55-35E961E3D78A}" presName="root" presStyleCnt="0">
        <dgm:presLayoutVars>
          <dgm:dir/>
          <dgm:resizeHandles val="exact"/>
        </dgm:presLayoutVars>
      </dgm:prSet>
      <dgm:spPr/>
    </dgm:pt>
    <dgm:pt modelId="{16C0F4FC-3155-4417-B5B3-89E493EFF2B8}" type="pres">
      <dgm:prSet presAssocID="{2C06DB08-3291-4C3F-A685-8A5581E20C62}" presName="compNode" presStyleCnt="0"/>
      <dgm:spPr/>
    </dgm:pt>
    <dgm:pt modelId="{280CE15B-C713-435E-A24C-9CC3459C80E6}" type="pres">
      <dgm:prSet presAssocID="{2C06DB08-3291-4C3F-A685-8A5581E20C62}" presName="bgRect" presStyleLbl="bgShp" presStyleIdx="0" presStyleCnt="6"/>
      <dgm:spPr/>
    </dgm:pt>
    <dgm:pt modelId="{845D14EA-4A2D-43CB-8648-46F8454C7E8B}" type="pres">
      <dgm:prSet presAssocID="{2C06DB08-3291-4C3F-A685-8A5581E20C6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Quotation Mark"/>
        </a:ext>
      </dgm:extLst>
    </dgm:pt>
    <dgm:pt modelId="{53679EEB-7894-493A-8E7E-2DCF9EC8954B}" type="pres">
      <dgm:prSet presAssocID="{2C06DB08-3291-4C3F-A685-8A5581E20C62}" presName="spaceRect" presStyleCnt="0"/>
      <dgm:spPr/>
    </dgm:pt>
    <dgm:pt modelId="{29B2FE59-3478-4112-9F13-F71C6A3B5F69}" type="pres">
      <dgm:prSet presAssocID="{2C06DB08-3291-4C3F-A685-8A5581E20C62}" presName="parTx" presStyleLbl="revTx" presStyleIdx="0" presStyleCnt="6">
        <dgm:presLayoutVars>
          <dgm:chMax val="0"/>
          <dgm:chPref val="0"/>
        </dgm:presLayoutVars>
      </dgm:prSet>
      <dgm:spPr/>
    </dgm:pt>
    <dgm:pt modelId="{55A1DCCA-12A7-4174-BB32-996888E11A61}" type="pres">
      <dgm:prSet presAssocID="{03AE9CEE-FECA-4B2A-A86C-2365ACFD986C}" presName="sibTrans" presStyleCnt="0"/>
      <dgm:spPr/>
    </dgm:pt>
    <dgm:pt modelId="{70195CB7-7298-46E3-9886-A53DED2E4B04}" type="pres">
      <dgm:prSet presAssocID="{D855703B-8259-4059-9FD0-B2EF66CC748F}" presName="compNode" presStyleCnt="0"/>
      <dgm:spPr/>
    </dgm:pt>
    <dgm:pt modelId="{A8C443BD-73DF-4657-A737-4B61C2C4BD4A}" type="pres">
      <dgm:prSet presAssocID="{D855703B-8259-4059-9FD0-B2EF66CC748F}" presName="bgRect" presStyleLbl="bgShp" presStyleIdx="1" presStyleCnt="6"/>
      <dgm:spPr/>
    </dgm:pt>
    <dgm:pt modelId="{D0FE866A-010B-4949-8959-3DB2BC996456}" type="pres">
      <dgm:prSet presAssocID="{D855703B-8259-4059-9FD0-B2EF66CC748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78D2716-C714-4142-8282-AF39F5EDD5E2}" type="pres">
      <dgm:prSet presAssocID="{D855703B-8259-4059-9FD0-B2EF66CC748F}" presName="spaceRect" presStyleCnt="0"/>
      <dgm:spPr/>
    </dgm:pt>
    <dgm:pt modelId="{C1C05F5B-83B2-4104-B09D-75CB1DC9F38C}" type="pres">
      <dgm:prSet presAssocID="{D855703B-8259-4059-9FD0-B2EF66CC748F}" presName="parTx" presStyleLbl="revTx" presStyleIdx="1" presStyleCnt="6">
        <dgm:presLayoutVars>
          <dgm:chMax val="0"/>
          <dgm:chPref val="0"/>
        </dgm:presLayoutVars>
      </dgm:prSet>
      <dgm:spPr/>
    </dgm:pt>
    <dgm:pt modelId="{2E9FD8C6-F9C0-4451-87AD-C6C9DBC9B570}" type="pres">
      <dgm:prSet presAssocID="{834E8788-5151-4379-A218-8C4F57575F5A}" presName="sibTrans" presStyleCnt="0"/>
      <dgm:spPr/>
    </dgm:pt>
    <dgm:pt modelId="{442D4EFA-E535-4FF9-8FCB-9081695E12D7}" type="pres">
      <dgm:prSet presAssocID="{F2B3D760-FF06-4269-B3C2-BBFB8438F38D}" presName="compNode" presStyleCnt="0"/>
      <dgm:spPr/>
    </dgm:pt>
    <dgm:pt modelId="{F8EADD87-F165-4479-9049-7E4704B5A987}" type="pres">
      <dgm:prSet presAssocID="{F2B3D760-FF06-4269-B3C2-BBFB8438F38D}" presName="bgRect" presStyleLbl="bgShp" presStyleIdx="2" presStyleCnt="6"/>
      <dgm:spPr/>
    </dgm:pt>
    <dgm:pt modelId="{FC0CB5CF-15BB-453B-BBD2-EACAB1FEED71}" type="pres">
      <dgm:prSet presAssocID="{F2B3D760-FF06-4269-B3C2-BBFB8438F38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2D3D7ECD-DD3E-4313-ACE8-1A16F55C52F2}" type="pres">
      <dgm:prSet presAssocID="{F2B3D760-FF06-4269-B3C2-BBFB8438F38D}" presName="spaceRect" presStyleCnt="0"/>
      <dgm:spPr/>
    </dgm:pt>
    <dgm:pt modelId="{5053EC38-DE9E-4E11-9B1E-C9C084FC82BD}" type="pres">
      <dgm:prSet presAssocID="{F2B3D760-FF06-4269-B3C2-BBFB8438F38D}" presName="parTx" presStyleLbl="revTx" presStyleIdx="2" presStyleCnt="6">
        <dgm:presLayoutVars>
          <dgm:chMax val="0"/>
          <dgm:chPref val="0"/>
        </dgm:presLayoutVars>
      </dgm:prSet>
      <dgm:spPr/>
    </dgm:pt>
    <dgm:pt modelId="{92E5A095-ECB4-4ABC-AB25-CD178ACA2D26}" type="pres">
      <dgm:prSet presAssocID="{4412C22A-2488-47A8-9327-408906C1ED6A}" presName="sibTrans" presStyleCnt="0"/>
      <dgm:spPr/>
    </dgm:pt>
    <dgm:pt modelId="{54F44917-AF85-411E-BDA9-564DCCE2D050}" type="pres">
      <dgm:prSet presAssocID="{BF746C3E-5899-4CC7-87F5-546A2A401688}" presName="compNode" presStyleCnt="0"/>
      <dgm:spPr/>
    </dgm:pt>
    <dgm:pt modelId="{2C9BCA88-F411-4162-A3D5-86EB027FA2E5}" type="pres">
      <dgm:prSet presAssocID="{BF746C3E-5899-4CC7-87F5-546A2A401688}" presName="bgRect" presStyleLbl="bgShp" presStyleIdx="3" presStyleCnt="6"/>
      <dgm:spPr/>
    </dgm:pt>
    <dgm:pt modelId="{97ADFA44-59A6-42B0-8F59-54DCBBD6DB7D}" type="pres">
      <dgm:prSet presAssocID="{BF746C3E-5899-4CC7-87F5-546A2A4016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DBDF820A-DB28-4E6D-87D3-0176AD9FC1CF}" type="pres">
      <dgm:prSet presAssocID="{BF746C3E-5899-4CC7-87F5-546A2A401688}" presName="spaceRect" presStyleCnt="0"/>
      <dgm:spPr/>
    </dgm:pt>
    <dgm:pt modelId="{90028AF4-BB4D-44C4-AFAB-1818516549B4}" type="pres">
      <dgm:prSet presAssocID="{BF746C3E-5899-4CC7-87F5-546A2A401688}" presName="parTx" presStyleLbl="revTx" presStyleIdx="3" presStyleCnt="6">
        <dgm:presLayoutVars>
          <dgm:chMax val="0"/>
          <dgm:chPref val="0"/>
        </dgm:presLayoutVars>
      </dgm:prSet>
      <dgm:spPr/>
    </dgm:pt>
    <dgm:pt modelId="{6091E95E-5F59-428C-8788-07AE31E5249F}" type="pres">
      <dgm:prSet presAssocID="{52897C3A-B786-4D62-9DE8-0DF6DBEC3E8A}" presName="sibTrans" presStyleCnt="0"/>
      <dgm:spPr/>
    </dgm:pt>
    <dgm:pt modelId="{8CF075A5-135A-467A-BBAA-5408206A6CC5}" type="pres">
      <dgm:prSet presAssocID="{D7F549D5-86F6-4331-AA15-6D64CCD60898}" presName="compNode" presStyleCnt="0"/>
      <dgm:spPr/>
    </dgm:pt>
    <dgm:pt modelId="{24009CC3-8F4B-4C3C-9FA1-EE63B84E73DF}" type="pres">
      <dgm:prSet presAssocID="{D7F549D5-86F6-4331-AA15-6D64CCD60898}" presName="bgRect" presStyleLbl="bgShp" presStyleIdx="4" presStyleCnt="6"/>
      <dgm:spPr/>
    </dgm:pt>
    <dgm:pt modelId="{E5890402-089F-4DDD-8ACD-6158E81FB08A}" type="pres">
      <dgm:prSet presAssocID="{D7F549D5-86F6-4331-AA15-6D64CCD6089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10855080-4D8D-4FD0-BFB8-60CC069F97E6}" type="pres">
      <dgm:prSet presAssocID="{D7F549D5-86F6-4331-AA15-6D64CCD60898}" presName="spaceRect" presStyleCnt="0"/>
      <dgm:spPr/>
    </dgm:pt>
    <dgm:pt modelId="{7BFB51CF-237A-4190-95E7-BBB03A1C16BC}" type="pres">
      <dgm:prSet presAssocID="{D7F549D5-86F6-4331-AA15-6D64CCD60898}" presName="parTx" presStyleLbl="revTx" presStyleIdx="4" presStyleCnt="6">
        <dgm:presLayoutVars>
          <dgm:chMax val="0"/>
          <dgm:chPref val="0"/>
        </dgm:presLayoutVars>
      </dgm:prSet>
      <dgm:spPr/>
    </dgm:pt>
    <dgm:pt modelId="{10025934-5541-4CDB-BC30-ED3162C25822}" type="pres">
      <dgm:prSet presAssocID="{BFECC4EA-634F-4AC8-AE92-B3E40FF1E318}" presName="sibTrans" presStyleCnt="0"/>
      <dgm:spPr/>
    </dgm:pt>
    <dgm:pt modelId="{CD4C374A-B3B0-4510-9E2B-FFAD71BD5DCD}" type="pres">
      <dgm:prSet presAssocID="{22FBCF70-88D5-4CB1-BADA-6BD7B31A1158}" presName="compNode" presStyleCnt="0"/>
      <dgm:spPr/>
    </dgm:pt>
    <dgm:pt modelId="{23541DBA-8274-4E8F-9129-784B13D3728A}" type="pres">
      <dgm:prSet presAssocID="{22FBCF70-88D5-4CB1-BADA-6BD7B31A1158}" presName="bgRect" presStyleLbl="bgShp" presStyleIdx="5" presStyleCnt="6"/>
      <dgm:spPr/>
    </dgm:pt>
    <dgm:pt modelId="{90695A57-A547-452D-9BAC-D6C8EC393854}" type="pres">
      <dgm:prSet presAssocID="{22FBCF70-88D5-4CB1-BADA-6BD7B31A115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35541183-0B32-48C9-ACC6-082C7DC21069}" type="pres">
      <dgm:prSet presAssocID="{22FBCF70-88D5-4CB1-BADA-6BD7B31A1158}" presName="spaceRect" presStyleCnt="0"/>
      <dgm:spPr/>
    </dgm:pt>
    <dgm:pt modelId="{673E7E67-AF04-4385-8E36-E715DB3CD0E4}" type="pres">
      <dgm:prSet presAssocID="{22FBCF70-88D5-4CB1-BADA-6BD7B31A1158}" presName="parTx" presStyleLbl="revTx" presStyleIdx="5" presStyleCnt="6">
        <dgm:presLayoutVars>
          <dgm:chMax val="0"/>
          <dgm:chPref val="0"/>
        </dgm:presLayoutVars>
      </dgm:prSet>
      <dgm:spPr/>
    </dgm:pt>
  </dgm:ptLst>
  <dgm:cxnLst>
    <dgm:cxn modelId="{410C9A06-D610-4C0C-B338-EA493837801B}" type="presOf" srcId="{D855703B-8259-4059-9FD0-B2EF66CC748F}" destId="{C1C05F5B-83B2-4104-B09D-75CB1DC9F38C}" srcOrd="0" destOrd="0" presId="urn:microsoft.com/office/officeart/2018/2/layout/IconVerticalSolidList"/>
    <dgm:cxn modelId="{1C7F8531-C913-4F20-9DFC-CE64E62C9E11}" srcId="{AC82F473-3842-43D5-9B55-35E961E3D78A}" destId="{22FBCF70-88D5-4CB1-BADA-6BD7B31A1158}" srcOrd="5" destOrd="0" parTransId="{D3DFC900-9C39-437D-BC19-DD6B4CE23229}" sibTransId="{6246A433-732A-413A-A916-1419D5DC6583}"/>
    <dgm:cxn modelId="{694D7137-179A-468B-9ADB-26BAEFA0E616}" srcId="{AC82F473-3842-43D5-9B55-35E961E3D78A}" destId="{2C06DB08-3291-4C3F-A685-8A5581E20C62}" srcOrd="0" destOrd="0" parTransId="{EF26D614-89DC-4736-9155-EAAB1CEAA0F6}" sibTransId="{03AE9CEE-FECA-4B2A-A86C-2365ACFD986C}"/>
    <dgm:cxn modelId="{1F76CF5C-F572-4B64-ACB0-C643B1205363}" type="presOf" srcId="{22FBCF70-88D5-4CB1-BADA-6BD7B31A1158}" destId="{673E7E67-AF04-4385-8E36-E715DB3CD0E4}" srcOrd="0" destOrd="0" presId="urn:microsoft.com/office/officeart/2018/2/layout/IconVerticalSolidList"/>
    <dgm:cxn modelId="{936B7A51-6741-46FB-A37D-B7AB1D1573A2}" type="presOf" srcId="{F2B3D760-FF06-4269-B3C2-BBFB8438F38D}" destId="{5053EC38-DE9E-4E11-9B1E-C9C084FC82BD}" srcOrd="0" destOrd="0" presId="urn:microsoft.com/office/officeart/2018/2/layout/IconVerticalSolidList"/>
    <dgm:cxn modelId="{5E990A81-4487-465D-93F3-57737D7C638B}" srcId="{AC82F473-3842-43D5-9B55-35E961E3D78A}" destId="{D7F549D5-86F6-4331-AA15-6D64CCD60898}" srcOrd="4" destOrd="0" parTransId="{8D776204-3D9F-473B-99E4-D8AEAF312D83}" sibTransId="{BFECC4EA-634F-4AC8-AE92-B3E40FF1E318}"/>
    <dgm:cxn modelId="{1709529A-1C08-4D76-A1F5-EF9107B5DE35}" type="presOf" srcId="{2C06DB08-3291-4C3F-A685-8A5581E20C62}" destId="{29B2FE59-3478-4112-9F13-F71C6A3B5F69}" srcOrd="0" destOrd="0" presId="urn:microsoft.com/office/officeart/2018/2/layout/IconVerticalSolidList"/>
    <dgm:cxn modelId="{0D0AF7A5-52C5-4331-9B38-77906A3E7B8E}" srcId="{AC82F473-3842-43D5-9B55-35E961E3D78A}" destId="{F2B3D760-FF06-4269-B3C2-BBFB8438F38D}" srcOrd="2" destOrd="0" parTransId="{58730517-628A-49A1-AC34-2266BF3803E7}" sibTransId="{4412C22A-2488-47A8-9327-408906C1ED6A}"/>
    <dgm:cxn modelId="{A7A9C1AB-08EC-406E-AD57-14367D4A2124}" type="presOf" srcId="{AC82F473-3842-43D5-9B55-35E961E3D78A}" destId="{6917BBD3-8131-4D00-8937-2077B70FAE67}" srcOrd="0" destOrd="0" presId="urn:microsoft.com/office/officeart/2018/2/layout/IconVerticalSolidList"/>
    <dgm:cxn modelId="{1F5C94B5-913D-41F4-947C-FEE30E082597}" srcId="{AC82F473-3842-43D5-9B55-35E961E3D78A}" destId="{D855703B-8259-4059-9FD0-B2EF66CC748F}" srcOrd="1" destOrd="0" parTransId="{7AB9BE22-ADA0-4860-B056-CC59A6BDBCCF}" sibTransId="{834E8788-5151-4379-A218-8C4F57575F5A}"/>
    <dgm:cxn modelId="{9F8602C5-AB21-40FE-9AD4-8C3159AFFE90}" srcId="{AC82F473-3842-43D5-9B55-35E961E3D78A}" destId="{BF746C3E-5899-4CC7-87F5-546A2A401688}" srcOrd="3" destOrd="0" parTransId="{59C40020-478B-4286-8854-4822F7D3578C}" sibTransId="{52897C3A-B786-4D62-9DE8-0DF6DBEC3E8A}"/>
    <dgm:cxn modelId="{76F31DE9-9550-4CC8-AE70-8F8B499F61FB}" type="presOf" srcId="{D7F549D5-86F6-4331-AA15-6D64CCD60898}" destId="{7BFB51CF-237A-4190-95E7-BBB03A1C16BC}" srcOrd="0" destOrd="0" presId="urn:microsoft.com/office/officeart/2018/2/layout/IconVerticalSolidList"/>
    <dgm:cxn modelId="{C84CBEEC-FD69-447D-B960-41AF9C4E0C14}" type="presOf" srcId="{BF746C3E-5899-4CC7-87F5-546A2A401688}" destId="{90028AF4-BB4D-44C4-AFAB-1818516549B4}" srcOrd="0" destOrd="0" presId="urn:microsoft.com/office/officeart/2018/2/layout/IconVerticalSolidList"/>
    <dgm:cxn modelId="{36C5BBBA-9D5C-471D-A36B-72EAEE905E2B}" type="presParOf" srcId="{6917BBD3-8131-4D00-8937-2077B70FAE67}" destId="{16C0F4FC-3155-4417-B5B3-89E493EFF2B8}" srcOrd="0" destOrd="0" presId="urn:microsoft.com/office/officeart/2018/2/layout/IconVerticalSolidList"/>
    <dgm:cxn modelId="{54299621-C42E-4EEB-AF14-73C47A9FBA02}" type="presParOf" srcId="{16C0F4FC-3155-4417-B5B3-89E493EFF2B8}" destId="{280CE15B-C713-435E-A24C-9CC3459C80E6}" srcOrd="0" destOrd="0" presId="urn:microsoft.com/office/officeart/2018/2/layout/IconVerticalSolidList"/>
    <dgm:cxn modelId="{25F77922-C757-45A8-85F5-6EC386AE6470}" type="presParOf" srcId="{16C0F4FC-3155-4417-B5B3-89E493EFF2B8}" destId="{845D14EA-4A2D-43CB-8648-46F8454C7E8B}" srcOrd="1" destOrd="0" presId="urn:microsoft.com/office/officeart/2018/2/layout/IconVerticalSolidList"/>
    <dgm:cxn modelId="{13755DCE-188A-4198-8BF8-474644A59ED8}" type="presParOf" srcId="{16C0F4FC-3155-4417-B5B3-89E493EFF2B8}" destId="{53679EEB-7894-493A-8E7E-2DCF9EC8954B}" srcOrd="2" destOrd="0" presId="urn:microsoft.com/office/officeart/2018/2/layout/IconVerticalSolidList"/>
    <dgm:cxn modelId="{5153FFD6-97A9-4A5F-8EFF-34F6642FB522}" type="presParOf" srcId="{16C0F4FC-3155-4417-B5B3-89E493EFF2B8}" destId="{29B2FE59-3478-4112-9F13-F71C6A3B5F69}" srcOrd="3" destOrd="0" presId="urn:microsoft.com/office/officeart/2018/2/layout/IconVerticalSolidList"/>
    <dgm:cxn modelId="{3F39BB57-C9E5-4687-A59B-07E231EECAEA}" type="presParOf" srcId="{6917BBD3-8131-4D00-8937-2077B70FAE67}" destId="{55A1DCCA-12A7-4174-BB32-996888E11A61}" srcOrd="1" destOrd="0" presId="urn:microsoft.com/office/officeart/2018/2/layout/IconVerticalSolidList"/>
    <dgm:cxn modelId="{04ED7E88-0DC8-49F1-B962-2CC7064FDD06}" type="presParOf" srcId="{6917BBD3-8131-4D00-8937-2077B70FAE67}" destId="{70195CB7-7298-46E3-9886-A53DED2E4B04}" srcOrd="2" destOrd="0" presId="urn:microsoft.com/office/officeart/2018/2/layout/IconVerticalSolidList"/>
    <dgm:cxn modelId="{CE1BB913-F3DE-4BDF-8CD8-419BF5C0C4A5}" type="presParOf" srcId="{70195CB7-7298-46E3-9886-A53DED2E4B04}" destId="{A8C443BD-73DF-4657-A737-4B61C2C4BD4A}" srcOrd="0" destOrd="0" presId="urn:microsoft.com/office/officeart/2018/2/layout/IconVerticalSolidList"/>
    <dgm:cxn modelId="{4511108C-B7EB-44C9-BFBE-61B231248874}" type="presParOf" srcId="{70195CB7-7298-46E3-9886-A53DED2E4B04}" destId="{D0FE866A-010B-4949-8959-3DB2BC996456}" srcOrd="1" destOrd="0" presId="urn:microsoft.com/office/officeart/2018/2/layout/IconVerticalSolidList"/>
    <dgm:cxn modelId="{E0AE2240-B3B3-43F0-9BCE-F7ED39CF6BE3}" type="presParOf" srcId="{70195CB7-7298-46E3-9886-A53DED2E4B04}" destId="{878D2716-C714-4142-8282-AF39F5EDD5E2}" srcOrd="2" destOrd="0" presId="urn:microsoft.com/office/officeart/2018/2/layout/IconVerticalSolidList"/>
    <dgm:cxn modelId="{0970D69C-173E-403E-BD0E-6D1748831824}" type="presParOf" srcId="{70195CB7-7298-46E3-9886-A53DED2E4B04}" destId="{C1C05F5B-83B2-4104-B09D-75CB1DC9F38C}" srcOrd="3" destOrd="0" presId="urn:microsoft.com/office/officeart/2018/2/layout/IconVerticalSolidList"/>
    <dgm:cxn modelId="{DCE56BD6-508F-4AD6-B5CF-D63ECEE797F7}" type="presParOf" srcId="{6917BBD3-8131-4D00-8937-2077B70FAE67}" destId="{2E9FD8C6-F9C0-4451-87AD-C6C9DBC9B570}" srcOrd="3" destOrd="0" presId="urn:microsoft.com/office/officeart/2018/2/layout/IconVerticalSolidList"/>
    <dgm:cxn modelId="{73CF9545-CB93-4597-BD44-55327ECEFE8F}" type="presParOf" srcId="{6917BBD3-8131-4D00-8937-2077B70FAE67}" destId="{442D4EFA-E535-4FF9-8FCB-9081695E12D7}" srcOrd="4" destOrd="0" presId="urn:microsoft.com/office/officeart/2018/2/layout/IconVerticalSolidList"/>
    <dgm:cxn modelId="{06EEB063-0F83-47A1-BA02-9E3BA90639D8}" type="presParOf" srcId="{442D4EFA-E535-4FF9-8FCB-9081695E12D7}" destId="{F8EADD87-F165-4479-9049-7E4704B5A987}" srcOrd="0" destOrd="0" presId="urn:microsoft.com/office/officeart/2018/2/layout/IconVerticalSolidList"/>
    <dgm:cxn modelId="{340956D1-1433-4A18-B3DF-ECDA791A972E}" type="presParOf" srcId="{442D4EFA-E535-4FF9-8FCB-9081695E12D7}" destId="{FC0CB5CF-15BB-453B-BBD2-EACAB1FEED71}" srcOrd="1" destOrd="0" presId="urn:microsoft.com/office/officeart/2018/2/layout/IconVerticalSolidList"/>
    <dgm:cxn modelId="{93337C7F-3778-44D5-B1D9-6B6581D37D55}" type="presParOf" srcId="{442D4EFA-E535-4FF9-8FCB-9081695E12D7}" destId="{2D3D7ECD-DD3E-4313-ACE8-1A16F55C52F2}" srcOrd="2" destOrd="0" presId="urn:microsoft.com/office/officeart/2018/2/layout/IconVerticalSolidList"/>
    <dgm:cxn modelId="{6B737812-A05B-4CF9-883B-87CB388043AC}" type="presParOf" srcId="{442D4EFA-E535-4FF9-8FCB-9081695E12D7}" destId="{5053EC38-DE9E-4E11-9B1E-C9C084FC82BD}" srcOrd="3" destOrd="0" presId="urn:microsoft.com/office/officeart/2018/2/layout/IconVerticalSolidList"/>
    <dgm:cxn modelId="{0C5BAF0D-C509-4641-8A75-1CDA31369D06}" type="presParOf" srcId="{6917BBD3-8131-4D00-8937-2077B70FAE67}" destId="{92E5A095-ECB4-4ABC-AB25-CD178ACA2D26}" srcOrd="5" destOrd="0" presId="urn:microsoft.com/office/officeart/2018/2/layout/IconVerticalSolidList"/>
    <dgm:cxn modelId="{32D8C26C-E11A-472E-A0EB-2D4DE872D4A8}" type="presParOf" srcId="{6917BBD3-8131-4D00-8937-2077B70FAE67}" destId="{54F44917-AF85-411E-BDA9-564DCCE2D050}" srcOrd="6" destOrd="0" presId="urn:microsoft.com/office/officeart/2018/2/layout/IconVerticalSolidList"/>
    <dgm:cxn modelId="{F77FFE97-41C6-41F1-9E3A-ADF14F01B43E}" type="presParOf" srcId="{54F44917-AF85-411E-BDA9-564DCCE2D050}" destId="{2C9BCA88-F411-4162-A3D5-86EB027FA2E5}" srcOrd="0" destOrd="0" presId="urn:microsoft.com/office/officeart/2018/2/layout/IconVerticalSolidList"/>
    <dgm:cxn modelId="{EEAF02B2-ACEB-4CEF-BCF7-303AB5F21FBD}" type="presParOf" srcId="{54F44917-AF85-411E-BDA9-564DCCE2D050}" destId="{97ADFA44-59A6-42B0-8F59-54DCBBD6DB7D}" srcOrd="1" destOrd="0" presId="urn:microsoft.com/office/officeart/2018/2/layout/IconVerticalSolidList"/>
    <dgm:cxn modelId="{DC0B308E-484A-4263-A539-BEA4F90670A2}" type="presParOf" srcId="{54F44917-AF85-411E-BDA9-564DCCE2D050}" destId="{DBDF820A-DB28-4E6D-87D3-0176AD9FC1CF}" srcOrd="2" destOrd="0" presId="urn:microsoft.com/office/officeart/2018/2/layout/IconVerticalSolidList"/>
    <dgm:cxn modelId="{B9A504CB-0BA4-478B-BD8A-463DF535E815}" type="presParOf" srcId="{54F44917-AF85-411E-BDA9-564DCCE2D050}" destId="{90028AF4-BB4D-44C4-AFAB-1818516549B4}" srcOrd="3" destOrd="0" presId="urn:microsoft.com/office/officeart/2018/2/layout/IconVerticalSolidList"/>
    <dgm:cxn modelId="{6A978505-E756-4B7E-B0BA-26535C38C009}" type="presParOf" srcId="{6917BBD3-8131-4D00-8937-2077B70FAE67}" destId="{6091E95E-5F59-428C-8788-07AE31E5249F}" srcOrd="7" destOrd="0" presId="urn:microsoft.com/office/officeart/2018/2/layout/IconVerticalSolidList"/>
    <dgm:cxn modelId="{34A20A9A-2F9A-484B-83DF-352171EBAEED}" type="presParOf" srcId="{6917BBD3-8131-4D00-8937-2077B70FAE67}" destId="{8CF075A5-135A-467A-BBAA-5408206A6CC5}" srcOrd="8" destOrd="0" presId="urn:microsoft.com/office/officeart/2018/2/layout/IconVerticalSolidList"/>
    <dgm:cxn modelId="{FB56670D-18AC-410C-9C57-2F97CFD4EFC5}" type="presParOf" srcId="{8CF075A5-135A-467A-BBAA-5408206A6CC5}" destId="{24009CC3-8F4B-4C3C-9FA1-EE63B84E73DF}" srcOrd="0" destOrd="0" presId="urn:microsoft.com/office/officeart/2018/2/layout/IconVerticalSolidList"/>
    <dgm:cxn modelId="{E4F6A158-1BA0-4FEA-BF00-746F032006F6}" type="presParOf" srcId="{8CF075A5-135A-467A-BBAA-5408206A6CC5}" destId="{E5890402-089F-4DDD-8ACD-6158E81FB08A}" srcOrd="1" destOrd="0" presId="urn:microsoft.com/office/officeart/2018/2/layout/IconVerticalSolidList"/>
    <dgm:cxn modelId="{51FDC02E-13AF-43A7-9733-286DA6D92B96}" type="presParOf" srcId="{8CF075A5-135A-467A-BBAA-5408206A6CC5}" destId="{10855080-4D8D-4FD0-BFB8-60CC069F97E6}" srcOrd="2" destOrd="0" presId="urn:microsoft.com/office/officeart/2018/2/layout/IconVerticalSolidList"/>
    <dgm:cxn modelId="{E4253FEF-0574-42CC-BF8E-07A2875A4499}" type="presParOf" srcId="{8CF075A5-135A-467A-BBAA-5408206A6CC5}" destId="{7BFB51CF-237A-4190-95E7-BBB03A1C16BC}" srcOrd="3" destOrd="0" presId="urn:microsoft.com/office/officeart/2018/2/layout/IconVerticalSolidList"/>
    <dgm:cxn modelId="{65E935B2-A10A-4DA0-B61B-D000C603F386}" type="presParOf" srcId="{6917BBD3-8131-4D00-8937-2077B70FAE67}" destId="{10025934-5541-4CDB-BC30-ED3162C25822}" srcOrd="9" destOrd="0" presId="urn:microsoft.com/office/officeart/2018/2/layout/IconVerticalSolidList"/>
    <dgm:cxn modelId="{142A196D-97EE-4A07-B4C3-01C667D01825}" type="presParOf" srcId="{6917BBD3-8131-4D00-8937-2077B70FAE67}" destId="{CD4C374A-B3B0-4510-9E2B-FFAD71BD5DCD}" srcOrd="10" destOrd="0" presId="urn:microsoft.com/office/officeart/2018/2/layout/IconVerticalSolidList"/>
    <dgm:cxn modelId="{3F614275-15BB-4414-BF58-8FF2D372F6C1}" type="presParOf" srcId="{CD4C374A-B3B0-4510-9E2B-FFAD71BD5DCD}" destId="{23541DBA-8274-4E8F-9129-784B13D3728A}" srcOrd="0" destOrd="0" presId="urn:microsoft.com/office/officeart/2018/2/layout/IconVerticalSolidList"/>
    <dgm:cxn modelId="{196BBA60-7B14-4AC0-B915-F743F4E35852}" type="presParOf" srcId="{CD4C374A-B3B0-4510-9E2B-FFAD71BD5DCD}" destId="{90695A57-A547-452D-9BAC-D6C8EC393854}" srcOrd="1" destOrd="0" presId="urn:microsoft.com/office/officeart/2018/2/layout/IconVerticalSolidList"/>
    <dgm:cxn modelId="{D54FE491-1EE7-401A-BCFD-86A8A6C796DF}" type="presParOf" srcId="{CD4C374A-B3B0-4510-9E2B-FFAD71BD5DCD}" destId="{35541183-0B32-48C9-ACC6-082C7DC21069}" srcOrd="2" destOrd="0" presId="urn:microsoft.com/office/officeart/2018/2/layout/IconVerticalSolidList"/>
    <dgm:cxn modelId="{64BD4ADF-C50E-4130-9249-A93D6BD9B821}" type="presParOf" srcId="{CD4C374A-B3B0-4510-9E2B-FFAD71BD5DCD}" destId="{673E7E67-AF04-4385-8E36-E715DB3CD0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85AC98-81B8-4F5D-AB49-B908FAC155D8}"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498CF20A-8121-4990-A841-1FBE33664261}">
      <dgm:prSet/>
      <dgm:spPr/>
      <dgm:t>
        <a:bodyPr/>
        <a:lstStyle/>
        <a:p>
          <a:r>
            <a:rPr lang="pt-BR"/>
            <a:t>Clique com o botão direito em cima do obtido e clique em nova coluna.</a:t>
          </a:r>
          <a:endParaRPr lang="en-US"/>
        </a:p>
      </dgm:t>
    </dgm:pt>
    <dgm:pt modelId="{D96A792C-C7DC-455A-93CF-CCF6F16C09E9}" type="parTrans" cxnId="{7D07E31B-D68A-4F0A-B873-00336C6D8DAE}">
      <dgm:prSet/>
      <dgm:spPr/>
      <dgm:t>
        <a:bodyPr/>
        <a:lstStyle/>
        <a:p>
          <a:endParaRPr lang="en-US"/>
        </a:p>
      </dgm:t>
    </dgm:pt>
    <dgm:pt modelId="{2071F0A7-3047-44FF-A56F-1D380769FA39}" type="sibTrans" cxnId="{7D07E31B-D68A-4F0A-B873-00336C6D8DAE}">
      <dgm:prSet/>
      <dgm:spPr/>
      <dgm:t>
        <a:bodyPr/>
        <a:lstStyle/>
        <a:p>
          <a:endParaRPr lang="en-US"/>
        </a:p>
      </dgm:t>
    </dgm:pt>
    <dgm:pt modelId="{DE59F2DC-14A3-40A3-B940-E3DB5B7BE6BE}">
      <dgm:prSet/>
      <dgm:spPr/>
      <dgm:t>
        <a:bodyPr/>
        <a:lstStyle/>
        <a:p>
          <a:r>
            <a:rPr lang="pt-BR"/>
            <a:t>No novo campo que será aberto digite.</a:t>
          </a:r>
          <a:endParaRPr lang="en-US"/>
        </a:p>
      </dgm:t>
    </dgm:pt>
    <dgm:pt modelId="{254F2D3B-F0ED-4129-AC9E-8ECA6D27FA39}" type="parTrans" cxnId="{77F97DC7-5921-4CCB-8EB5-4381F7409A3A}">
      <dgm:prSet/>
      <dgm:spPr/>
      <dgm:t>
        <a:bodyPr/>
        <a:lstStyle/>
        <a:p>
          <a:endParaRPr lang="en-US"/>
        </a:p>
      </dgm:t>
    </dgm:pt>
    <dgm:pt modelId="{55AEA02F-D029-43FC-A051-E17513A2855E}" type="sibTrans" cxnId="{77F97DC7-5921-4CCB-8EB5-4381F7409A3A}">
      <dgm:prSet/>
      <dgm:spPr/>
      <dgm:t>
        <a:bodyPr/>
        <a:lstStyle/>
        <a:p>
          <a:endParaRPr lang="en-US"/>
        </a:p>
      </dgm:t>
    </dgm:pt>
    <dgm:pt modelId="{26FEFAD6-D940-4868-8195-10EAFB2FCF71}">
      <dgm:prSet/>
      <dgm:spPr/>
      <dgm:t>
        <a:bodyPr/>
        <a:lstStyle/>
        <a:p>
          <a:r>
            <a:rPr lang="pt-BR"/>
            <a:t>Procedimento semelhante é adotado para a variável max, apenas alterando a fórmula.</a:t>
          </a:r>
          <a:endParaRPr lang="en-US"/>
        </a:p>
      </dgm:t>
    </dgm:pt>
    <dgm:pt modelId="{4C842518-7CEA-40A6-9307-339583CC7830}" type="parTrans" cxnId="{3AF24CAE-7F3C-4772-BF5A-77B19E601483}">
      <dgm:prSet/>
      <dgm:spPr/>
      <dgm:t>
        <a:bodyPr/>
        <a:lstStyle/>
        <a:p>
          <a:endParaRPr lang="en-US"/>
        </a:p>
      </dgm:t>
    </dgm:pt>
    <dgm:pt modelId="{4D15A23B-36B0-4795-8971-289A7DD8A989}" type="sibTrans" cxnId="{3AF24CAE-7F3C-4772-BF5A-77B19E601483}">
      <dgm:prSet/>
      <dgm:spPr/>
      <dgm:t>
        <a:bodyPr/>
        <a:lstStyle/>
        <a:p>
          <a:endParaRPr lang="en-US"/>
        </a:p>
      </dgm:t>
    </dgm:pt>
    <dgm:pt modelId="{B3A48174-47A1-4EBC-BE96-1CEBF7EE2D94}" type="pres">
      <dgm:prSet presAssocID="{2185AC98-81B8-4F5D-AB49-B908FAC155D8}" presName="hierChild1" presStyleCnt="0">
        <dgm:presLayoutVars>
          <dgm:chPref val="1"/>
          <dgm:dir/>
          <dgm:animOne val="branch"/>
          <dgm:animLvl val="lvl"/>
          <dgm:resizeHandles/>
        </dgm:presLayoutVars>
      </dgm:prSet>
      <dgm:spPr/>
    </dgm:pt>
    <dgm:pt modelId="{E2065D72-DC5D-4252-8782-850A38F8A20E}" type="pres">
      <dgm:prSet presAssocID="{498CF20A-8121-4990-A841-1FBE33664261}" presName="hierRoot1" presStyleCnt="0"/>
      <dgm:spPr/>
    </dgm:pt>
    <dgm:pt modelId="{2E14244D-80E7-4E64-A305-BDE1F9F223E9}" type="pres">
      <dgm:prSet presAssocID="{498CF20A-8121-4990-A841-1FBE33664261}" presName="composite" presStyleCnt="0"/>
      <dgm:spPr/>
    </dgm:pt>
    <dgm:pt modelId="{B1B28D02-4150-42AD-9E47-176D16D0AFCB}" type="pres">
      <dgm:prSet presAssocID="{498CF20A-8121-4990-A841-1FBE33664261}" presName="background" presStyleLbl="node0" presStyleIdx="0" presStyleCnt="3"/>
      <dgm:spPr/>
    </dgm:pt>
    <dgm:pt modelId="{D5DA887B-0898-4846-9CA6-BECD4BEE54C3}" type="pres">
      <dgm:prSet presAssocID="{498CF20A-8121-4990-A841-1FBE33664261}" presName="text" presStyleLbl="fgAcc0" presStyleIdx="0" presStyleCnt="3">
        <dgm:presLayoutVars>
          <dgm:chPref val="3"/>
        </dgm:presLayoutVars>
      </dgm:prSet>
      <dgm:spPr/>
    </dgm:pt>
    <dgm:pt modelId="{8203211C-176D-41BE-84E7-74A1CB62EB34}" type="pres">
      <dgm:prSet presAssocID="{498CF20A-8121-4990-A841-1FBE33664261}" presName="hierChild2" presStyleCnt="0"/>
      <dgm:spPr/>
    </dgm:pt>
    <dgm:pt modelId="{E383D96A-1626-4150-BA63-A9DB980E4FC7}" type="pres">
      <dgm:prSet presAssocID="{DE59F2DC-14A3-40A3-B940-E3DB5B7BE6BE}" presName="hierRoot1" presStyleCnt="0"/>
      <dgm:spPr/>
    </dgm:pt>
    <dgm:pt modelId="{6DD75569-411B-4215-8271-02B34EBBF017}" type="pres">
      <dgm:prSet presAssocID="{DE59F2DC-14A3-40A3-B940-E3DB5B7BE6BE}" presName="composite" presStyleCnt="0"/>
      <dgm:spPr/>
    </dgm:pt>
    <dgm:pt modelId="{540A7D6A-F80A-4463-B053-E068FB7C2663}" type="pres">
      <dgm:prSet presAssocID="{DE59F2DC-14A3-40A3-B940-E3DB5B7BE6BE}" presName="background" presStyleLbl="node0" presStyleIdx="1" presStyleCnt="3"/>
      <dgm:spPr/>
    </dgm:pt>
    <dgm:pt modelId="{92D84459-CAD1-491B-9F42-CC4801ADBEBD}" type="pres">
      <dgm:prSet presAssocID="{DE59F2DC-14A3-40A3-B940-E3DB5B7BE6BE}" presName="text" presStyleLbl="fgAcc0" presStyleIdx="1" presStyleCnt="3">
        <dgm:presLayoutVars>
          <dgm:chPref val="3"/>
        </dgm:presLayoutVars>
      </dgm:prSet>
      <dgm:spPr/>
    </dgm:pt>
    <dgm:pt modelId="{FE656352-0203-4FFD-AAF3-BFA028F2A604}" type="pres">
      <dgm:prSet presAssocID="{DE59F2DC-14A3-40A3-B940-E3DB5B7BE6BE}" presName="hierChild2" presStyleCnt="0"/>
      <dgm:spPr/>
    </dgm:pt>
    <dgm:pt modelId="{23EE9503-D547-4C4E-AC49-D5D74E1D5A58}" type="pres">
      <dgm:prSet presAssocID="{26FEFAD6-D940-4868-8195-10EAFB2FCF71}" presName="hierRoot1" presStyleCnt="0"/>
      <dgm:spPr/>
    </dgm:pt>
    <dgm:pt modelId="{DB9624F4-498F-4D55-8A44-F8EBF9C72F95}" type="pres">
      <dgm:prSet presAssocID="{26FEFAD6-D940-4868-8195-10EAFB2FCF71}" presName="composite" presStyleCnt="0"/>
      <dgm:spPr/>
    </dgm:pt>
    <dgm:pt modelId="{B2D9FE4C-7C2A-4129-A597-B4A783EB14FC}" type="pres">
      <dgm:prSet presAssocID="{26FEFAD6-D940-4868-8195-10EAFB2FCF71}" presName="background" presStyleLbl="node0" presStyleIdx="2" presStyleCnt="3"/>
      <dgm:spPr/>
    </dgm:pt>
    <dgm:pt modelId="{119F127E-3589-4C65-B5E2-64F0F14FED5A}" type="pres">
      <dgm:prSet presAssocID="{26FEFAD6-D940-4868-8195-10EAFB2FCF71}" presName="text" presStyleLbl="fgAcc0" presStyleIdx="2" presStyleCnt="3">
        <dgm:presLayoutVars>
          <dgm:chPref val="3"/>
        </dgm:presLayoutVars>
      </dgm:prSet>
      <dgm:spPr/>
    </dgm:pt>
    <dgm:pt modelId="{1A0711FC-3835-428E-B268-6AAB105B96BB}" type="pres">
      <dgm:prSet presAssocID="{26FEFAD6-D940-4868-8195-10EAFB2FCF71}" presName="hierChild2" presStyleCnt="0"/>
      <dgm:spPr/>
    </dgm:pt>
  </dgm:ptLst>
  <dgm:cxnLst>
    <dgm:cxn modelId="{7D07E31B-D68A-4F0A-B873-00336C6D8DAE}" srcId="{2185AC98-81B8-4F5D-AB49-B908FAC155D8}" destId="{498CF20A-8121-4990-A841-1FBE33664261}" srcOrd="0" destOrd="0" parTransId="{D96A792C-C7DC-455A-93CF-CCF6F16C09E9}" sibTransId="{2071F0A7-3047-44FF-A56F-1D380769FA39}"/>
    <dgm:cxn modelId="{FE3DBD80-9FDA-4B88-9620-768552BB545F}" type="presOf" srcId="{498CF20A-8121-4990-A841-1FBE33664261}" destId="{D5DA887B-0898-4846-9CA6-BECD4BEE54C3}" srcOrd="0" destOrd="0" presId="urn:microsoft.com/office/officeart/2005/8/layout/hierarchy1"/>
    <dgm:cxn modelId="{3AF24CAE-7F3C-4772-BF5A-77B19E601483}" srcId="{2185AC98-81B8-4F5D-AB49-B908FAC155D8}" destId="{26FEFAD6-D940-4868-8195-10EAFB2FCF71}" srcOrd="2" destOrd="0" parTransId="{4C842518-7CEA-40A6-9307-339583CC7830}" sibTransId="{4D15A23B-36B0-4795-8971-289A7DD8A989}"/>
    <dgm:cxn modelId="{D50CFEB0-52A5-46D2-A066-FDD64990830D}" type="presOf" srcId="{DE59F2DC-14A3-40A3-B940-E3DB5B7BE6BE}" destId="{92D84459-CAD1-491B-9F42-CC4801ADBEBD}" srcOrd="0" destOrd="0" presId="urn:microsoft.com/office/officeart/2005/8/layout/hierarchy1"/>
    <dgm:cxn modelId="{77F97DC7-5921-4CCB-8EB5-4381F7409A3A}" srcId="{2185AC98-81B8-4F5D-AB49-B908FAC155D8}" destId="{DE59F2DC-14A3-40A3-B940-E3DB5B7BE6BE}" srcOrd="1" destOrd="0" parTransId="{254F2D3B-F0ED-4129-AC9E-8ECA6D27FA39}" sibTransId="{55AEA02F-D029-43FC-A051-E17513A2855E}"/>
    <dgm:cxn modelId="{2264A9E1-E967-4D2F-9696-25AC13B2E3BD}" type="presOf" srcId="{26FEFAD6-D940-4868-8195-10EAFB2FCF71}" destId="{119F127E-3589-4C65-B5E2-64F0F14FED5A}" srcOrd="0" destOrd="0" presId="urn:microsoft.com/office/officeart/2005/8/layout/hierarchy1"/>
    <dgm:cxn modelId="{00AAC6F9-E184-417B-A365-959F6202C504}" type="presOf" srcId="{2185AC98-81B8-4F5D-AB49-B908FAC155D8}" destId="{B3A48174-47A1-4EBC-BE96-1CEBF7EE2D94}" srcOrd="0" destOrd="0" presId="urn:microsoft.com/office/officeart/2005/8/layout/hierarchy1"/>
    <dgm:cxn modelId="{ABA7C8B5-E3AF-4A05-907D-B94B552FF727}" type="presParOf" srcId="{B3A48174-47A1-4EBC-BE96-1CEBF7EE2D94}" destId="{E2065D72-DC5D-4252-8782-850A38F8A20E}" srcOrd="0" destOrd="0" presId="urn:microsoft.com/office/officeart/2005/8/layout/hierarchy1"/>
    <dgm:cxn modelId="{5E098254-10E2-4EAE-9CE9-2BE97E2F245D}" type="presParOf" srcId="{E2065D72-DC5D-4252-8782-850A38F8A20E}" destId="{2E14244D-80E7-4E64-A305-BDE1F9F223E9}" srcOrd="0" destOrd="0" presId="urn:microsoft.com/office/officeart/2005/8/layout/hierarchy1"/>
    <dgm:cxn modelId="{679986A3-298A-46AE-8662-A747DED71DDF}" type="presParOf" srcId="{2E14244D-80E7-4E64-A305-BDE1F9F223E9}" destId="{B1B28D02-4150-42AD-9E47-176D16D0AFCB}" srcOrd="0" destOrd="0" presId="urn:microsoft.com/office/officeart/2005/8/layout/hierarchy1"/>
    <dgm:cxn modelId="{D1B3CA6A-21C4-445D-BE3E-889713830AF4}" type="presParOf" srcId="{2E14244D-80E7-4E64-A305-BDE1F9F223E9}" destId="{D5DA887B-0898-4846-9CA6-BECD4BEE54C3}" srcOrd="1" destOrd="0" presId="urn:microsoft.com/office/officeart/2005/8/layout/hierarchy1"/>
    <dgm:cxn modelId="{D26D75C0-0DA7-4BD1-8F14-C776E4FBF5C6}" type="presParOf" srcId="{E2065D72-DC5D-4252-8782-850A38F8A20E}" destId="{8203211C-176D-41BE-84E7-74A1CB62EB34}" srcOrd="1" destOrd="0" presId="urn:microsoft.com/office/officeart/2005/8/layout/hierarchy1"/>
    <dgm:cxn modelId="{84A45BF3-2287-47C4-8988-353218102AEA}" type="presParOf" srcId="{B3A48174-47A1-4EBC-BE96-1CEBF7EE2D94}" destId="{E383D96A-1626-4150-BA63-A9DB980E4FC7}" srcOrd="1" destOrd="0" presId="urn:microsoft.com/office/officeart/2005/8/layout/hierarchy1"/>
    <dgm:cxn modelId="{C5E4598D-134F-4946-B5F8-ADD7879A23C2}" type="presParOf" srcId="{E383D96A-1626-4150-BA63-A9DB980E4FC7}" destId="{6DD75569-411B-4215-8271-02B34EBBF017}" srcOrd="0" destOrd="0" presId="urn:microsoft.com/office/officeart/2005/8/layout/hierarchy1"/>
    <dgm:cxn modelId="{0C78F4FF-CF89-4098-B183-68F512A8BCA0}" type="presParOf" srcId="{6DD75569-411B-4215-8271-02B34EBBF017}" destId="{540A7D6A-F80A-4463-B053-E068FB7C2663}" srcOrd="0" destOrd="0" presId="urn:microsoft.com/office/officeart/2005/8/layout/hierarchy1"/>
    <dgm:cxn modelId="{66E1C599-1AEE-4572-8371-BECA2FD92F89}" type="presParOf" srcId="{6DD75569-411B-4215-8271-02B34EBBF017}" destId="{92D84459-CAD1-491B-9F42-CC4801ADBEBD}" srcOrd="1" destOrd="0" presId="urn:microsoft.com/office/officeart/2005/8/layout/hierarchy1"/>
    <dgm:cxn modelId="{36391D76-73FD-4ECB-8DCA-AB6A2ED6C320}" type="presParOf" srcId="{E383D96A-1626-4150-BA63-A9DB980E4FC7}" destId="{FE656352-0203-4FFD-AAF3-BFA028F2A604}" srcOrd="1" destOrd="0" presId="urn:microsoft.com/office/officeart/2005/8/layout/hierarchy1"/>
    <dgm:cxn modelId="{60050D0C-B00F-4C9E-B4C1-7F5CBDD8F069}" type="presParOf" srcId="{B3A48174-47A1-4EBC-BE96-1CEBF7EE2D94}" destId="{23EE9503-D547-4C4E-AC49-D5D74E1D5A58}" srcOrd="2" destOrd="0" presId="urn:microsoft.com/office/officeart/2005/8/layout/hierarchy1"/>
    <dgm:cxn modelId="{D3BC0DCC-66FA-4126-9899-231FB361ACA9}" type="presParOf" srcId="{23EE9503-D547-4C4E-AC49-D5D74E1D5A58}" destId="{DB9624F4-498F-4D55-8A44-F8EBF9C72F95}" srcOrd="0" destOrd="0" presId="urn:microsoft.com/office/officeart/2005/8/layout/hierarchy1"/>
    <dgm:cxn modelId="{CDA74232-E0B8-4A61-BD33-9C3A99A5D5F9}" type="presParOf" srcId="{DB9624F4-498F-4D55-8A44-F8EBF9C72F95}" destId="{B2D9FE4C-7C2A-4129-A597-B4A783EB14FC}" srcOrd="0" destOrd="0" presId="urn:microsoft.com/office/officeart/2005/8/layout/hierarchy1"/>
    <dgm:cxn modelId="{237212F5-DAC2-4693-8DE5-ADE931F56DEF}" type="presParOf" srcId="{DB9624F4-498F-4D55-8A44-F8EBF9C72F95}" destId="{119F127E-3589-4C65-B5E2-64F0F14FED5A}" srcOrd="1" destOrd="0" presId="urn:microsoft.com/office/officeart/2005/8/layout/hierarchy1"/>
    <dgm:cxn modelId="{A0C48B4C-349F-4CBE-BB48-8C03079509B4}" type="presParOf" srcId="{23EE9503-D547-4C4E-AC49-D5D74E1D5A58}" destId="{1A0711FC-3835-428E-B268-6AAB105B96B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DDA9E-C3C6-4E28-9666-1931C7DAA03A}">
      <dsp:nvSpPr>
        <dsp:cNvPr id="0" name=""/>
        <dsp:cNvSpPr/>
      </dsp:nvSpPr>
      <dsp:spPr>
        <a:xfrm>
          <a:off x="-4660" y="8955"/>
          <a:ext cx="6797675" cy="160914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55FFC-0902-47D2-90CD-69CE3C41F36C}">
      <dsp:nvSpPr>
        <dsp:cNvPr id="0" name=""/>
        <dsp:cNvSpPr/>
      </dsp:nvSpPr>
      <dsp:spPr>
        <a:xfrm>
          <a:off x="482105" y="371012"/>
          <a:ext cx="885028" cy="8850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DAEECE-B56C-4B53-A929-7898992EE377}">
      <dsp:nvSpPr>
        <dsp:cNvPr id="0" name=""/>
        <dsp:cNvSpPr/>
      </dsp:nvSpPr>
      <dsp:spPr>
        <a:xfrm>
          <a:off x="1840944" y="8955"/>
          <a:ext cx="4961390" cy="160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01" tIns="170301" rIns="170301" bIns="170301" numCol="1" spcCol="1270" anchor="ctr" anchorCtr="0">
          <a:noAutofit/>
        </a:bodyPr>
        <a:lstStyle/>
        <a:p>
          <a:pPr marL="0" lvl="0" indent="0" algn="l" defTabSz="889000">
            <a:lnSpc>
              <a:spcPct val="100000"/>
            </a:lnSpc>
            <a:spcBef>
              <a:spcPct val="0"/>
            </a:spcBef>
            <a:spcAft>
              <a:spcPct val="35000"/>
            </a:spcAft>
            <a:buNone/>
          </a:pPr>
          <a:r>
            <a:rPr lang="pt-BR" sz="2000" kern="1200" dirty="0"/>
            <a:t>Passo a passo da obtenção dos intervalos de confiança utilizando o Excel à configuração dos dashboards no Tableau e no Power BI</a:t>
          </a:r>
          <a:endParaRPr lang="en-US" sz="2000" kern="1200" dirty="0"/>
        </a:p>
      </dsp:txBody>
      <dsp:txXfrm>
        <a:off x="1840944" y="8955"/>
        <a:ext cx="4961390" cy="1609142"/>
      </dsp:txXfrm>
    </dsp:sp>
    <dsp:sp modelId="{1A8C4BA8-1291-461E-88F6-2D71D5460FD1}">
      <dsp:nvSpPr>
        <dsp:cNvPr id="0" name=""/>
        <dsp:cNvSpPr/>
      </dsp:nvSpPr>
      <dsp:spPr>
        <a:xfrm>
          <a:off x="-4660" y="2020384"/>
          <a:ext cx="6797675" cy="160914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57ED5C-C4BA-4F5F-916E-949E2AF06462}">
      <dsp:nvSpPr>
        <dsp:cNvPr id="0" name=""/>
        <dsp:cNvSpPr/>
      </dsp:nvSpPr>
      <dsp:spPr>
        <a:xfrm>
          <a:off x="482105" y="2382441"/>
          <a:ext cx="885028" cy="8850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7DCD0-851A-4226-9D75-95359201E27D}">
      <dsp:nvSpPr>
        <dsp:cNvPr id="0" name=""/>
        <dsp:cNvSpPr/>
      </dsp:nvSpPr>
      <dsp:spPr>
        <a:xfrm>
          <a:off x="1853899" y="2020384"/>
          <a:ext cx="4935479" cy="160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01" tIns="170301" rIns="170301" bIns="170301" numCol="1" spcCol="1270" anchor="ctr" anchorCtr="0">
          <a:noAutofit/>
        </a:bodyPr>
        <a:lstStyle/>
        <a:p>
          <a:pPr marL="0" lvl="0" indent="0" algn="l" defTabSz="889000">
            <a:lnSpc>
              <a:spcPct val="100000"/>
            </a:lnSpc>
            <a:spcBef>
              <a:spcPct val="0"/>
            </a:spcBef>
            <a:spcAft>
              <a:spcPct val="35000"/>
            </a:spcAft>
            <a:buNone/>
          </a:pPr>
          <a:r>
            <a:rPr lang="pt-BR" sz="2000" kern="1200">
              <a:hlinkClick xmlns:r="http://schemas.openxmlformats.org/officeDocument/2006/relationships" r:id="rId5"/>
            </a:rPr>
            <a:t>www.maiconcunha.com</a:t>
          </a:r>
          <a:endParaRPr lang="en-US" sz="2000" kern="1200"/>
        </a:p>
      </dsp:txBody>
      <dsp:txXfrm>
        <a:off x="1853899" y="2020384"/>
        <a:ext cx="4935479" cy="1609142"/>
      </dsp:txXfrm>
    </dsp:sp>
    <dsp:sp modelId="{5E5FF940-2B45-4459-8BF7-AB435526BAE3}">
      <dsp:nvSpPr>
        <dsp:cNvPr id="0" name=""/>
        <dsp:cNvSpPr/>
      </dsp:nvSpPr>
      <dsp:spPr>
        <a:xfrm>
          <a:off x="-4660" y="4031813"/>
          <a:ext cx="6797675" cy="160914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06555-DCE4-4539-989B-7518430B1FA1}">
      <dsp:nvSpPr>
        <dsp:cNvPr id="0" name=""/>
        <dsp:cNvSpPr/>
      </dsp:nvSpPr>
      <dsp:spPr>
        <a:xfrm>
          <a:off x="482105" y="4393870"/>
          <a:ext cx="885028" cy="88502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540C2C-7D54-48A9-8CE7-EAFB8CAA7EDC}">
      <dsp:nvSpPr>
        <dsp:cNvPr id="0" name=""/>
        <dsp:cNvSpPr/>
      </dsp:nvSpPr>
      <dsp:spPr>
        <a:xfrm>
          <a:off x="1853899" y="4031813"/>
          <a:ext cx="4935479" cy="160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301" tIns="170301" rIns="170301" bIns="170301" numCol="1" spcCol="1270" anchor="ctr" anchorCtr="0">
          <a:noAutofit/>
        </a:bodyPr>
        <a:lstStyle/>
        <a:p>
          <a:pPr marL="0" lvl="0" indent="0" algn="l" defTabSz="889000">
            <a:lnSpc>
              <a:spcPct val="100000"/>
            </a:lnSpc>
            <a:spcBef>
              <a:spcPct val="0"/>
            </a:spcBef>
            <a:spcAft>
              <a:spcPct val="35000"/>
            </a:spcAft>
            <a:buNone/>
          </a:pPr>
          <a:r>
            <a:rPr lang="pt-BR" sz="2000" kern="1200"/>
            <a:t>consultoria@maiconcunha.com</a:t>
          </a:r>
          <a:endParaRPr lang="en-US" sz="2000" kern="1200"/>
        </a:p>
      </dsp:txBody>
      <dsp:txXfrm>
        <a:off x="1853899" y="4031813"/>
        <a:ext cx="4935479" cy="1609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4E6A2-BE74-44A0-886E-A963522E8C78}">
      <dsp:nvSpPr>
        <dsp:cNvPr id="0" name=""/>
        <dsp:cNvSpPr/>
      </dsp:nvSpPr>
      <dsp:spPr>
        <a:xfrm>
          <a:off x="0" y="689"/>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5643DF-34EF-4672-A19D-E9549C47E7B4}">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537AD2-616A-44FA-92A2-11064B9A978C}">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dirty="0"/>
            <a:t>O cálculo do erro foi feito no Excel pela familiaridade que as pessoas tem com o software (poderia ser feito diretamente no Tableau ou no Power BI) e pela facilidade de alteração e manutenção, possibilitando interagir com os dados processados nas mais diversas plataformas. </a:t>
          </a:r>
          <a:endParaRPr lang="en-US" sz="1500" kern="1200" dirty="0"/>
        </a:p>
      </dsp:txBody>
      <dsp:txXfrm>
        <a:off x="1864015" y="689"/>
        <a:ext cx="4933659" cy="1613866"/>
      </dsp:txXfrm>
    </dsp:sp>
    <dsp:sp modelId="{8F2C3042-5D98-4429-A8C1-AE48A13EE6E9}">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3AB95-AA32-4498-A769-49CFFC326C47}">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371F2E-453E-45A5-9160-7B32B420FD6B}">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a:t>Tanto o Power BI como o Tableau se mostraram eficientes para a construção do dashboards interativos a partir dos dados processados no Excel.</a:t>
          </a:r>
          <a:endParaRPr lang="en-US" sz="1500" kern="1200"/>
        </a:p>
      </dsp:txBody>
      <dsp:txXfrm>
        <a:off x="1864015" y="2018022"/>
        <a:ext cx="4933659" cy="1613866"/>
      </dsp:txXfrm>
    </dsp:sp>
    <dsp:sp modelId="{7F680DBF-111E-421F-9C63-4A15FE15949F}">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06818F-F7A2-470F-96A0-DE6B73DD340C}">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A3D044-DD40-40A3-985E-5A8A8BDDCF8F}">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dirty="0"/>
            <a:t>Qualquer pessoa pode facilmente escolher uma pergunta do questionário, olhar rapidamente e ver se há intersecção entre as barras de erro para identificar se uma resposta é significativa com relação à população ou não em ambos (Power BI e Tableau), facilitando a rotina do usuário final tomador de decisão.</a:t>
          </a:r>
          <a:endParaRPr lang="en-US" sz="1500" kern="1200" dirty="0"/>
        </a:p>
      </dsp:txBody>
      <dsp:txXfrm>
        <a:off x="1864015" y="4035355"/>
        <a:ext cx="4933659" cy="1613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B5DB7-F81C-4338-9BB5-6330C0D71F61}">
      <dsp:nvSpPr>
        <dsp:cNvPr id="0" name=""/>
        <dsp:cNvSpPr/>
      </dsp:nvSpPr>
      <dsp:spPr>
        <a:xfrm>
          <a:off x="0" y="689"/>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1DC965-0E71-4C4F-A0C1-1B3C56B17FC4}">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45A4E1-252A-4B48-B9F2-6DB6D5FE6186}">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22300">
            <a:lnSpc>
              <a:spcPct val="100000"/>
            </a:lnSpc>
            <a:spcBef>
              <a:spcPct val="0"/>
            </a:spcBef>
            <a:spcAft>
              <a:spcPct val="35000"/>
            </a:spcAft>
            <a:buNone/>
          </a:pPr>
          <a:r>
            <a:rPr lang="pt-BR" sz="1400" kern="1200"/>
            <a:t>Quando uma pesquisa é feita e uma amostra da população é utilizada é necessário saber o quão relevante é esse resultado com relação à população em geral.</a:t>
          </a:r>
          <a:endParaRPr lang="en-US" sz="1400" kern="1200"/>
        </a:p>
      </dsp:txBody>
      <dsp:txXfrm>
        <a:off x="1864015" y="689"/>
        <a:ext cx="4933659" cy="1613866"/>
      </dsp:txXfrm>
    </dsp:sp>
    <dsp:sp modelId="{5FEB9DC3-FAA5-4B17-B298-BE62D7C8C598}">
      <dsp:nvSpPr>
        <dsp:cNvPr id="0" name=""/>
        <dsp:cNvSpPr/>
      </dsp:nvSpPr>
      <dsp:spPr>
        <a:xfrm>
          <a:off x="0" y="2018022"/>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8C2B5-BFA8-4138-96D1-8A95CFD11305}">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DF129A-B617-4DE0-8773-DA53771C892B}">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22300">
            <a:lnSpc>
              <a:spcPct val="100000"/>
            </a:lnSpc>
            <a:spcBef>
              <a:spcPct val="0"/>
            </a:spcBef>
            <a:spcAft>
              <a:spcPct val="35000"/>
            </a:spcAft>
            <a:buNone/>
          </a:pPr>
          <a:r>
            <a:rPr lang="pt-BR" sz="1400" kern="1200"/>
            <a:t>Para determinar o resultado esperado na população utilizamos os intervalos de confiança.</a:t>
          </a:r>
          <a:endParaRPr lang="en-US" sz="1400" kern="1200"/>
        </a:p>
      </dsp:txBody>
      <dsp:txXfrm>
        <a:off x="1864015" y="2018022"/>
        <a:ext cx="4933659" cy="1613866"/>
      </dsp:txXfrm>
    </dsp:sp>
    <dsp:sp modelId="{612749BD-BCDB-4B4F-BFA7-E1AA67DB7BCD}">
      <dsp:nvSpPr>
        <dsp:cNvPr id="0" name=""/>
        <dsp:cNvSpPr/>
      </dsp:nvSpPr>
      <dsp:spPr>
        <a:xfrm>
          <a:off x="0" y="4035355"/>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AFDE75-3DF5-458A-8500-F67AE03B630D}">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051DEF-B592-4B51-8B57-4DE74F753169}">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22300">
            <a:lnSpc>
              <a:spcPct val="100000"/>
            </a:lnSpc>
            <a:spcBef>
              <a:spcPct val="0"/>
            </a:spcBef>
            <a:spcAft>
              <a:spcPct val="35000"/>
            </a:spcAft>
            <a:buNone/>
          </a:pPr>
          <a:r>
            <a:rPr lang="pt-BR" sz="1400" kern="1200" dirty="0"/>
            <a:t>Será apresentado um tutorial de como tratar os dados de uma pesquisa de opinião  utilizando o Excel para o cálculo dos intervalos de confiança e tratamento dos dados e o Tableau e  o Power BI para a construção de dashboards que contenham todas as informações necessárias de forma clara e simples.</a:t>
          </a:r>
          <a:endParaRPr lang="en-US" sz="1400" kern="1200" dirty="0"/>
        </a:p>
      </dsp:txBody>
      <dsp:txXfrm>
        <a:off x="1864015" y="4035355"/>
        <a:ext cx="4933659" cy="1613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2920D-DA59-40AD-A7DC-A1EFDA488502}">
      <dsp:nvSpPr>
        <dsp:cNvPr id="0" name=""/>
        <dsp:cNvSpPr/>
      </dsp:nvSpPr>
      <dsp:spPr>
        <a:xfrm>
          <a:off x="0" y="426456"/>
          <a:ext cx="6797675" cy="6300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44D61-428E-4646-BE15-A463C188B43F}">
      <dsp:nvSpPr>
        <dsp:cNvPr id="0" name=""/>
        <dsp:cNvSpPr/>
      </dsp:nvSpPr>
      <dsp:spPr>
        <a:xfrm>
          <a:off x="339883" y="57456"/>
          <a:ext cx="4758372" cy="7380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pt-BR" sz="2500" kern="1200"/>
            <a:t>Excel</a:t>
          </a:r>
          <a:endParaRPr lang="en-US" sz="2500" kern="1200"/>
        </a:p>
      </dsp:txBody>
      <dsp:txXfrm>
        <a:off x="375909" y="93482"/>
        <a:ext cx="4686320" cy="665948"/>
      </dsp:txXfrm>
    </dsp:sp>
    <dsp:sp modelId="{A3453007-426C-4C81-9E55-62A3EC730CE1}">
      <dsp:nvSpPr>
        <dsp:cNvPr id="0" name=""/>
        <dsp:cNvSpPr/>
      </dsp:nvSpPr>
      <dsp:spPr>
        <a:xfrm>
          <a:off x="0" y="1560456"/>
          <a:ext cx="6797675" cy="630000"/>
        </a:xfrm>
        <a:prstGeom prst="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FAA979-2EBF-4884-8382-EB6F72C855C8}">
      <dsp:nvSpPr>
        <dsp:cNvPr id="0" name=""/>
        <dsp:cNvSpPr/>
      </dsp:nvSpPr>
      <dsp:spPr>
        <a:xfrm>
          <a:off x="339883" y="1191456"/>
          <a:ext cx="4758372" cy="7380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pt-BR" sz="2500" kern="1200"/>
            <a:t>Tableau</a:t>
          </a:r>
          <a:endParaRPr lang="en-US" sz="2500" kern="1200"/>
        </a:p>
      </dsp:txBody>
      <dsp:txXfrm>
        <a:off x="375909" y="1227482"/>
        <a:ext cx="4686320" cy="665948"/>
      </dsp:txXfrm>
    </dsp:sp>
    <dsp:sp modelId="{DF952125-CC48-4808-A41E-3F35C33658DC}">
      <dsp:nvSpPr>
        <dsp:cNvPr id="0" name=""/>
        <dsp:cNvSpPr/>
      </dsp:nvSpPr>
      <dsp:spPr>
        <a:xfrm>
          <a:off x="0" y="2694456"/>
          <a:ext cx="6797675" cy="6300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733FCC-3DFD-40A5-9E6B-6023D0855385}">
      <dsp:nvSpPr>
        <dsp:cNvPr id="0" name=""/>
        <dsp:cNvSpPr/>
      </dsp:nvSpPr>
      <dsp:spPr>
        <a:xfrm>
          <a:off x="339883" y="2325456"/>
          <a:ext cx="4758372" cy="7380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pt-BR" sz="2500" kern="1200"/>
            <a:t>Power BI</a:t>
          </a:r>
          <a:endParaRPr lang="en-US" sz="2500" kern="1200"/>
        </a:p>
      </dsp:txBody>
      <dsp:txXfrm>
        <a:off x="375909" y="2361482"/>
        <a:ext cx="4686320" cy="665948"/>
      </dsp:txXfrm>
    </dsp:sp>
    <dsp:sp modelId="{9321A2BC-C524-4D1E-8A6E-43B62BD44392}">
      <dsp:nvSpPr>
        <dsp:cNvPr id="0" name=""/>
        <dsp:cNvSpPr/>
      </dsp:nvSpPr>
      <dsp:spPr>
        <a:xfrm>
          <a:off x="0" y="3828456"/>
          <a:ext cx="6797675" cy="6300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2F70CA-3827-4B13-9FEF-5AB5297FF8C5}">
      <dsp:nvSpPr>
        <dsp:cNvPr id="0" name=""/>
        <dsp:cNvSpPr/>
      </dsp:nvSpPr>
      <dsp:spPr>
        <a:xfrm>
          <a:off x="339883" y="3459456"/>
          <a:ext cx="4758372" cy="7380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pt-BR" sz="2500" kern="1200"/>
            <a:t>R</a:t>
          </a:r>
          <a:endParaRPr lang="en-US" sz="2500" kern="1200"/>
        </a:p>
      </dsp:txBody>
      <dsp:txXfrm>
        <a:off x="375909" y="3495482"/>
        <a:ext cx="4686320" cy="665948"/>
      </dsp:txXfrm>
    </dsp:sp>
    <dsp:sp modelId="{63E5F0DF-D2AB-469B-B077-EA419EB04864}">
      <dsp:nvSpPr>
        <dsp:cNvPr id="0" name=""/>
        <dsp:cNvSpPr/>
      </dsp:nvSpPr>
      <dsp:spPr>
        <a:xfrm>
          <a:off x="0" y="4962456"/>
          <a:ext cx="6797675" cy="630000"/>
        </a:xfrm>
        <a:prstGeom prst="rect">
          <a:avLst/>
        </a:prstGeom>
        <a:solidFill>
          <a:schemeClr val="lt1">
            <a:alpha val="90000"/>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737C6A-A14D-4DBE-AF43-C597FD4F85A5}">
      <dsp:nvSpPr>
        <dsp:cNvPr id="0" name=""/>
        <dsp:cNvSpPr/>
      </dsp:nvSpPr>
      <dsp:spPr>
        <a:xfrm>
          <a:off x="339883" y="4593456"/>
          <a:ext cx="4758372" cy="7380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pt-BR" sz="2500" kern="1200"/>
            <a:t>Power Point</a:t>
          </a:r>
          <a:endParaRPr lang="en-US" sz="2500" kern="1200"/>
        </a:p>
      </dsp:txBody>
      <dsp:txXfrm>
        <a:off x="375909" y="4629482"/>
        <a:ext cx="4686320"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F4569-6509-4965-AA90-42F2218805ED}">
      <dsp:nvSpPr>
        <dsp:cNvPr id="0" name=""/>
        <dsp:cNvSpPr/>
      </dsp:nvSpPr>
      <dsp:spPr>
        <a:xfrm>
          <a:off x="0" y="1827"/>
          <a:ext cx="6797675" cy="7787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7061B-941F-47CF-B102-9FC6413254CC}">
      <dsp:nvSpPr>
        <dsp:cNvPr id="0" name=""/>
        <dsp:cNvSpPr/>
      </dsp:nvSpPr>
      <dsp:spPr>
        <a:xfrm>
          <a:off x="235585" y="177056"/>
          <a:ext cx="428336" cy="42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37769D-C8F0-469F-90E5-2E64A82A3C83}">
      <dsp:nvSpPr>
        <dsp:cNvPr id="0" name=""/>
        <dsp:cNvSpPr/>
      </dsp:nvSpPr>
      <dsp:spPr>
        <a:xfrm>
          <a:off x="899507" y="182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Obtenção dos dados</a:t>
          </a:r>
          <a:endParaRPr lang="en-US" sz="1900" kern="1200"/>
        </a:p>
      </dsp:txBody>
      <dsp:txXfrm>
        <a:off x="899507" y="1827"/>
        <a:ext cx="5898167" cy="778794"/>
      </dsp:txXfrm>
    </dsp:sp>
    <dsp:sp modelId="{282698BB-6E8B-4850-9534-636B9B2D1B86}">
      <dsp:nvSpPr>
        <dsp:cNvPr id="0" name=""/>
        <dsp:cNvSpPr/>
      </dsp:nvSpPr>
      <dsp:spPr>
        <a:xfrm>
          <a:off x="0" y="975320"/>
          <a:ext cx="6797675" cy="77879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B3DBA-A3BF-497D-B4A5-044A5A288057}">
      <dsp:nvSpPr>
        <dsp:cNvPr id="0" name=""/>
        <dsp:cNvSpPr/>
      </dsp:nvSpPr>
      <dsp:spPr>
        <a:xfrm>
          <a:off x="235585" y="1150548"/>
          <a:ext cx="428336" cy="42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C66A2-EC38-4240-8F53-DA924425E50C}">
      <dsp:nvSpPr>
        <dsp:cNvPr id="0" name=""/>
        <dsp:cNvSpPr/>
      </dsp:nvSpPr>
      <dsp:spPr>
        <a:xfrm>
          <a:off x="899507" y="97532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Transformação dos dados utilizando Excel </a:t>
          </a:r>
          <a:endParaRPr lang="en-US" sz="1900" kern="1200"/>
        </a:p>
      </dsp:txBody>
      <dsp:txXfrm>
        <a:off x="899507" y="975320"/>
        <a:ext cx="5898167" cy="778794"/>
      </dsp:txXfrm>
    </dsp:sp>
    <dsp:sp modelId="{FA1DB7CB-FDF6-4A0A-99AD-6052C0334B71}">
      <dsp:nvSpPr>
        <dsp:cNvPr id="0" name=""/>
        <dsp:cNvSpPr/>
      </dsp:nvSpPr>
      <dsp:spPr>
        <a:xfrm>
          <a:off x="0" y="1948812"/>
          <a:ext cx="6797675" cy="7787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980C1-8D0A-4148-AD66-0D5C0FEA9BB7}">
      <dsp:nvSpPr>
        <dsp:cNvPr id="0" name=""/>
        <dsp:cNvSpPr/>
      </dsp:nvSpPr>
      <dsp:spPr>
        <a:xfrm>
          <a:off x="235585" y="2124041"/>
          <a:ext cx="428336" cy="42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B17740-C9D8-42B4-A27C-1BC7B1FD011A}">
      <dsp:nvSpPr>
        <dsp:cNvPr id="0" name=""/>
        <dsp:cNvSpPr/>
      </dsp:nvSpPr>
      <dsp:spPr>
        <a:xfrm>
          <a:off x="899507" y="1948812"/>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Cálculo dos intervalos de Confiança utilizando Excel</a:t>
          </a:r>
          <a:endParaRPr lang="en-US" sz="1900" kern="1200"/>
        </a:p>
      </dsp:txBody>
      <dsp:txXfrm>
        <a:off x="899507" y="1948812"/>
        <a:ext cx="5898167" cy="778794"/>
      </dsp:txXfrm>
    </dsp:sp>
    <dsp:sp modelId="{61F6A73E-AEE9-4620-8982-1F781E60F9DE}">
      <dsp:nvSpPr>
        <dsp:cNvPr id="0" name=""/>
        <dsp:cNvSpPr/>
      </dsp:nvSpPr>
      <dsp:spPr>
        <a:xfrm>
          <a:off x="0" y="2922305"/>
          <a:ext cx="6797675" cy="77879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431CD-C727-40D5-9CE3-A41D62E184CE}">
      <dsp:nvSpPr>
        <dsp:cNvPr id="0" name=""/>
        <dsp:cNvSpPr/>
      </dsp:nvSpPr>
      <dsp:spPr>
        <a:xfrm>
          <a:off x="235585" y="3097533"/>
          <a:ext cx="428336" cy="42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8E82EE-129D-4A89-BE07-21362E154EF5}">
      <dsp:nvSpPr>
        <dsp:cNvPr id="0" name=""/>
        <dsp:cNvSpPr/>
      </dsp:nvSpPr>
      <dsp:spPr>
        <a:xfrm>
          <a:off x="899507" y="2922305"/>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Preparação dos Dados para utilização no Tableau e no Power BI</a:t>
          </a:r>
          <a:endParaRPr lang="en-US" sz="1900" kern="1200"/>
        </a:p>
      </dsp:txBody>
      <dsp:txXfrm>
        <a:off x="899507" y="2922305"/>
        <a:ext cx="5898167" cy="778794"/>
      </dsp:txXfrm>
    </dsp:sp>
    <dsp:sp modelId="{5A6953ED-2138-40BF-AC6D-7075BC13154E}">
      <dsp:nvSpPr>
        <dsp:cNvPr id="0" name=""/>
        <dsp:cNvSpPr/>
      </dsp:nvSpPr>
      <dsp:spPr>
        <a:xfrm>
          <a:off x="0" y="3895797"/>
          <a:ext cx="6797675" cy="77879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EA8083-3E54-4A35-8D1B-E3A3DD02F457}">
      <dsp:nvSpPr>
        <dsp:cNvPr id="0" name=""/>
        <dsp:cNvSpPr/>
      </dsp:nvSpPr>
      <dsp:spPr>
        <a:xfrm>
          <a:off x="235585" y="4071026"/>
          <a:ext cx="428336" cy="4283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04DD74-3578-43BD-ACA0-94669030C4AD}">
      <dsp:nvSpPr>
        <dsp:cNvPr id="0" name=""/>
        <dsp:cNvSpPr/>
      </dsp:nvSpPr>
      <dsp:spPr>
        <a:xfrm>
          <a:off x="899507" y="389579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Construção do dashboard no Tableau</a:t>
          </a:r>
          <a:endParaRPr lang="en-US" sz="1900" kern="1200"/>
        </a:p>
      </dsp:txBody>
      <dsp:txXfrm>
        <a:off x="899507" y="3895797"/>
        <a:ext cx="5898167" cy="778794"/>
      </dsp:txXfrm>
    </dsp:sp>
    <dsp:sp modelId="{F0E0285C-01FB-4967-A45C-307B5674BE2E}">
      <dsp:nvSpPr>
        <dsp:cNvPr id="0" name=""/>
        <dsp:cNvSpPr/>
      </dsp:nvSpPr>
      <dsp:spPr>
        <a:xfrm>
          <a:off x="0" y="4869290"/>
          <a:ext cx="6797675" cy="7787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E5FFB-A6FF-4822-A1DD-6C18BB66505C}">
      <dsp:nvSpPr>
        <dsp:cNvPr id="0" name=""/>
        <dsp:cNvSpPr/>
      </dsp:nvSpPr>
      <dsp:spPr>
        <a:xfrm>
          <a:off x="235585" y="5044518"/>
          <a:ext cx="428336" cy="4283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1BA3F3-4693-40C9-8ECE-4EE2830B3AB1}">
      <dsp:nvSpPr>
        <dsp:cNvPr id="0" name=""/>
        <dsp:cNvSpPr/>
      </dsp:nvSpPr>
      <dsp:spPr>
        <a:xfrm>
          <a:off x="899507" y="486929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a:t>Construção do dashboard no Power BI</a:t>
          </a:r>
          <a:endParaRPr lang="en-US" sz="1900" kern="1200"/>
        </a:p>
      </dsp:txBody>
      <dsp:txXfrm>
        <a:off x="899507" y="4869290"/>
        <a:ext cx="5898167" cy="778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8B2BF-9DE9-44A1-8571-0FF53673E809}">
      <dsp:nvSpPr>
        <dsp:cNvPr id="0" name=""/>
        <dsp:cNvSpPr/>
      </dsp:nvSpPr>
      <dsp:spPr>
        <a:xfrm>
          <a:off x="426910" y="614"/>
          <a:ext cx="2895481" cy="173728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dirty="0"/>
            <a:t>Os dados brutos da pesquisa se encontram em </a:t>
          </a:r>
          <a:r>
            <a:rPr lang="pt-BR" sz="1200" kern="1200" dirty="0">
              <a:hlinkClick xmlns:r="http://schemas.openxmlformats.org/officeDocument/2006/relationships" r:id="rId1"/>
            </a:rPr>
            <a:t>resultado_pesquisa.xlsx</a:t>
          </a:r>
          <a:r>
            <a:rPr lang="pt-BR" sz="1200" kern="1200" dirty="0"/>
            <a:t>.</a:t>
          </a:r>
          <a:endParaRPr lang="en-US" sz="1200" kern="1200" dirty="0"/>
        </a:p>
      </dsp:txBody>
      <dsp:txXfrm>
        <a:off x="426910" y="614"/>
        <a:ext cx="2895481" cy="1737288"/>
      </dsp:txXfrm>
    </dsp:sp>
    <dsp:sp modelId="{8004B549-B48A-47EB-8D9D-6C6A5A235CE9}">
      <dsp:nvSpPr>
        <dsp:cNvPr id="0" name=""/>
        <dsp:cNvSpPr/>
      </dsp:nvSpPr>
      <dsp:spPr>
        <a:xfrm>
          <a:off x="3611940" y="614"/>
          <a:ext cx="2895481" cy="1737288"/>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a:t>No arquivo </a:t>
          </a:r>
          <a:r>
            <a:rPr lang="pt-BR" sz="1200" kern="1200">
              <a:hlinkClick xmlns:r="http://schemas.openxmlformats.org/officeDocument/2006/relationships" r:id="rId2"/>
            </a:rPr>
            <a:t>dados.xlsx</a:t>
          </a:r>
          <a:r>
            <a:rPr lang="pt-BR" sz="1200" kern="1200"/>
            <a:t> são feitos os cálculos dos erros e das porcentagens. Nesse arquivo é feita a configuração do nível de confiança e do tamanho da população.</a:t>
          </a:r>
          <a:endParaRPr lang="en-US" sz="1200" kern="1200"/>
        </a:p>
      </dsp:txBody>
      <dsp:txXfrm>
        <a:off x="3611940" y="614"/>
        <a:ext cx="2895481" cy="1737288"/>
      </dsp:txXfrm>
    </dsp:sp>
    <dsp:sp modelId="{94AA06B0-C1EC-452C-ADB9-E0DCA95526E9}">
      <dsp:nvSpPr>
        <dsp:cNvPr id="0" name=""/>
        <dsp:cNvSpPr/>
      </dsp:nvSpPr>
      <dsp:spPr>
        <a:xfrm>
          <a:off x="6796969" y="614"/>
          <a:ext cx="2895481" cy="173728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a:t>O arquivo </a:t>
          </a:r>
          <a:r>
            <a:rPr lang="pt-BR" sz="1200" kern="1200">
              <a:hlinkClick xmlns:r="http://schemas.openxmlformats.org/officeDocument/2006/relationships" r:id="rId3"/>
            </a:rPr>
            <a:t>dados_processados.xlsx</a:t>
          </a:r>
          <a:r>
            <a:rPr lang="pt-BR" sz="1200" kern="1200"/>
            <a:t> é o arquivo que será utilizado no Power BI e no tableau e contém todas as informações necessárias para se construir os dashboards. Quando alguma alteração no arquivo dados.xlsx é feita e salva, assim que o arquivo dados_processados.xlsx é aberto novamente ele automaticamente atualiza os valores de erro.</a:t>
          </a:r>
          <a:endParaRPr lang="en-US" sz="1200" kern="1200"/>
        </a:p>
      </dsp:txBody>
      <dsp:txXfrm>
        <a:off x="6796969" y="614"/>
        <a:ext cx="2895481" cy="1737288"/>
      </dsp:txXfrm>
    </dsp:sp>
    <dsp:sp modelId="{27D131CE-1966-4F70-958F-AF8EF784FEDA}">
      <dsp:nvSpPr>
        <dsp:cNvPr id="0" name=""/>
        <dsp:cNvSpPr/>
      </dsp:nvSpPr>
      <dsp:spPr>
        <a:xfrm>
          <a:off x="426910" y="2027451"/>
          <a:ext cx="2895481" cy="1737288"/>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a:t>O arquivo </a:t>
          </a:r>
          <a:r>
            <a:rPr lang="pt-BR" sz="1200" kern="1200">
              <a:hlinkClick xmlns:r="http://schemas.openxmlformats.org/officeDocument/2006/relationships" r:id="rId4"/>
            </a:rPr>
            <a:t>dashboard.twbx</a:t>
          </a:r>
          <a:r>
            <a:rPr lang="pt-BR" sz="1200" kern="1200"/>
            <a:t> contém o dashboard obtido no Tableau.</a:t>
          </a:r>
          <a:endParaRPr lang="en-US" sz="1200" kern="1200"/>
        </a:p>
      </dsp:txBody>
      <dsp:txXfrm>
        <a:off x="426910" y="2027451"/>
        <a:ext cx="2895481" cy="1737288"/>
      </dsp:txXfrm>
    </dsp:sp>
    <dsp:sp modelId="{76F4472E-644D-4057-8C9B-E521D7A76ED2}">
      <dsp:nvSpPr>
        <dsp:cNvPr id="0" name=""/>
        <dsp:cNvSpPr/>
      </dsp:nvSpPr>
      <dsp:spPr>
        <a:xfrm>
          <a:off x="3611940" y="2027451"/>
          <a:ext cx="2895481" cy="1737288"/>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a:hlinkClick xmlns:r="http://schemas.openxmlformats.org/officeDocument/2006/relationships" r:id="rId5"/>
            </a:rPr>
            <a:t>Aqui</a:t>
          </a:r>
          <a:r>
            <a:rPr lang="pt-BR" sz="1200" kern="1200"/>
            <a:t> você interage com o dashboard produzido no Tableau a partir do servidor, sem precisar ter o software instalado.</a:t>
          </a:r>
          <a:endParaRPr lang="en-US" sz="1200" kern="1200"/>
        </a:p>
      </dsp:txBody>
      <dsp:txXfrm>
        <a:off x="3611940" y="2027451"/>
        <a:ext cx="2895481" cy="1737288"/>
      </dsp:txXfrm>
    </dsp:sp>
    <dsp:sp modelId="{FAAE8CC3-9969-4168-9F16-ECBE69E1DECD}">
      <dsp:nvSpPr>
        <dsp:cNvPr id="0" name=""/>
        <dsp:cNvSpPr/>
      </dsp:nvSpPr>
      <dsp:spPr>
        <a:xfrm>
          <a:off x="6796969" y="2027451"/>
          <a:ext cx="2895481" cy="173728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BR" sz="1200" kern="1200"/>
            <a:t>O arquivo </a:t>
          </a:r>
          <a:r>
            <a:rPr lang="pt-BR" sz="1200" kern="1200">
              <a:hlinkClick xmlns:r="http://schemas.openxmlformats.org/officeDocument/2006/relationships" r:id="rId6"/>
            </a:rPr>
            <a:t>intervalo_confianca.pbix</a:t>
          </a:r>
          <a:r>
            <a:rPr lang="pt-BR" sz="1200" kern="1200"/>
            <a:t> contém o dashboard obtido no Power BI.</a:t>
          </a:r>
          <a:endParaRPr lang="en-US" sz="1200" kern="1200"/>
        </a:p>
      </dsp:txBody>
      <dsp:txXfrm>
        <a:off x="6796969" y="2027451"/>
        <a:ext cx="2895481" cy="17372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FC7DC-76BB-4BFB-8E73-85C16E87D629}">
      <dsp:nvSpPr>
        <dsp:cNvPr id="0" name=""/>
        <dsp:cNvSpPr/>
      </dsp:nvSpPr>
      <dsp:spPr>
        <a:xfrm>
          <a:off x="0" y="5127"/>
          <a:ext cx="6797675" cy="16167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80B0A-ED89-43EF-A6DE-CCE98B8FEEB3}">
      <dsp:nvSpPr>
        <dsp:cNvPr id="0" name=""/>
        <dsp:cNvSpPr/>
      </dsp:nvSpPr>
      <dsp:spPr>
        <a:xfrm>
          <a:off x="489068" y="368897"/>
          <a:ext cx="890085" cy="889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32ADE0-1E04-4CA3-8432-A41BA4FDCA2E}">
      <dsp:nvSpPr>
        <dsp:cNvPr id="0" name=""/>
        <dsp:cNvSpPr/>
      </dsp:nvSpPr>
      <dsp:spPr>
        <a:xfrm>
          <a:off x="1868222" y="5127"/>
          <a:ext cx="4856256" cy="16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171274" rIns="171274" bIns="171274" numCol="1" spcCol="1270" anchor="ctr" anchorCtr="0">
          <a:noAutofit/>
        </a:bodyPr>
        <a:lstStyle/>
        <a:p>
          <a:pPr marL="0" lvl="0" indent="0" algn="l" defTabSz="622300">
            <a:lnSpc>
              <a:spcPct val="90000"/>
            </a:lnSpc>
            <a:spcBef>
              <a:spcPct val="0"/>
            </a:spcBef>
            <a:spcAft>
              <a:spcPct val="35000"/>
            </a:spcAft>
            <a:buNone/>
          </a:pPr>
          <a:r>
            <a:rPr lang="pt-BR" sz="1400" kern="1200"/>
            <a:t>Os parâmetros tamanho da população e nível de confiança podem ser alterados na planilha Dados_Resumidos e automaticamente o Erro é calculado na planilha Erros;</a:t>
          </a:r>
          <a:endParaRPr lang="en-US" sz="1400" kern="1200"/>
        </a:p>
      </dsp:txBody>
      <dsp:txXfrm>
        <a:off x="1868222" y="5127"/>
        <a:ext cx="4856256" cy="1618336"/>
      </dsp:txXfrm>
    </dsp:sp>
    <dsp:sp modelId="{35EE4353-08F4-4A62-B740-57B84E1D81AF}">
      <dsp:nvSpPr>
        <dsp:cNvPr id="0" name=""/>
        <dsp:cNvSpPr/>
      </dsp:nvSpPr>
      <dsp:spPr>
        <a:xfrm>
          <a:off x="0" y="2015787"/>
          <a:ext cx="6797675" cy="16167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CF1A4-7915-4818-8409-DAB39EC3722C}">
      <dsp:nvSpPr>
        <dsp:cNvPr id="0" name=""/>
        <dsp:cNvSpPr/>
      </dsp:nvSpPr>
      <dsp:spPr>
        <a:xfrm>
          <a:off x="489068" y="2379557"/>
          <a:ext cx="890085" cy="889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4ACD4D-40B1-41E9-A508-70DBB1D3A729}">
      <dsp:nvSpPr>
        <dsp:cNvPr id="0" name=""/>
        <dsp:cNvSpPr/>
      </dsp:nvSpPr>
      <dsp:spPr>
        <a:xfrm>
          <a:off x="1868222" y="2015787"/>
          <a:ext cx="4856256" cy="16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171274" rIns="171274" bIns="171274" numCol="1" spcCol="1270" anchor="ctr" anchorCtr="0">
          <a:noAutofit/>
        </a:bodyPr>
        <a:lstStyle/>
        <a:p>
          <a:pPr marL="0" lvl="0" indent="0" algn="l" defTabSz="622300">
            <a:lnSpc>
              <a:spcPct val="90000"/>
            </a:lnSpc>
            <a:spcBef>
              <a:spcPct val="0"/>
            </a:spcBef>
            <a:spcAft>
              <a:spcPct val="35000"/>
            </a:spcAft>
            <a:buNone/>
          </a:pPr>
          <a:r>
            <a:rPr lang="pt-BR" sz="1400" kern="1200"/>
            <a:t>Em geral o nível de confiança utilizado é 95% porém da maneira como foram construídas as planilhas qualquer nível de confiança pode ser obtido.</a:t>
          </a:r>
          <a:endParaRPr lang="en-US" sz="1400" kern="1200"/>
        </a:p>
      </dsp:txBody>
      <dsp:txXfrm>
        <a:off x="1868222" y="2015787"/>
        <a:ext cx="4856256" cy="1618336"/>
      </dsp:txXfrm>
    </dsp:sp>
    <dsp:sp modelId="{B3A11AA9-C1F0-4610-A6E9-1F9000A67CCB}">
      <dsp:nvSpPr>
        <dsp:cNvPr id="0" name=""/>
        <dsp:cNvSpPr/>
      </dsp:nvSpPr>
      <dsp:spPr>
        <a:xfrm>
          <a:off x="0" y="4026448"/>
          <a:ext cx="6797675" cy="161675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2286-50CC-4627-A1BF-61B0E5DE20D3}">
      <dsp:nvSpPr>
        <dsp:cNvPr id="0" name=""/>
        <dsp:cNvSpPr/>
      </dsp:nvSpPr>
      <dsp:spPr>
        <a:xfrm>
          <a:off x="489546" y="4390218"/>
          <a:ext cx="890085" cy="8892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B0E2BA-21CA-4CA1-9C9F-27C8964DBCFE}">
      <dsp:nvSpPr>
        <dsp:cNvPr id="0" name=""/>
        <dsp:cNvSpPr/>
      </dsp:nvSpPr>
      <dsp:spPr>
        <a:xfrm>
          <a:off x="1869178" y="4026448"/>
          <a:ext cx="4856256" cy="161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274" tIns="171274" rIns="171274" bIns="171274" numCol="1" spcCol="1270" anchor="ctr" anchorCtr="0">
          <a:noAutofit/>
        </a:bodyPr>
        <a:lstStyle/>
        <a:p>
          <a:pPr marL="0" lvl="0" indent="0" algn="l" defTabSz="622300">
            <a:lnSpc>
              <a:spcPct val="90000"/>
            </a:lnSpc>
            <a:spcBef>
              <a:spcPct val="0"/>
            </a:spcBef>
            <a:spcAft>
              <a:spcPct val="35000"/>
            </a:spcAft>
            <a:buNone/>
          </a:pPr>
          <a:r>
            <a:rPr lang="pt-BR" sz="1400" kern="1200"/>
            <a:t>Esse cálculo não é um cálculo simples de intervalo de confiança (cuja função existe no Excel) pois leva em consideração o tamanho da população e calcula um fator de correção. Porém, para populações muito grandes esse fator é irrelevante. Você pode verificar isso alterando o tamanho da população para 1000000 por exemplo, nesse caso o fator fica próximo de 1 e é irrelevante.</a:t>
          </a:r>
          <a:endParaRPr lang="en-US" sz="1400" kern="1200"/>
        </a:p>
      </dsp:txBody>
      <dsp:txXfrm>
        <a:off x="1869178" y="4026448"/>
        <a:ext cx="4856256" cy="1618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4BA69-0796-4B04-8AA1-623745EC63AB}">
      <dsp:nvSpPr>
        <dsp:cNvPr id="0" name=""/>
        <dsp:cNvSpPr/>
      </dsp:nvSpPr>
      <dsp:spPr>
        <a:xfrm>
          <a:off x="0" y="689"/>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CA1D82-49BA-4F76-95D2-B920AF1BC260}">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7044AB-6C46-4D10-A22F-6206503DF9AA}">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a:t>Do lado esquerdo do Power Query temos as três planilhas que importamos, todas elas serão utilizadas para obtenção de um arquivo final onde seja possível utilizar os dados para fazer os gráficos em qualquer software como o próprio Excel,  Tableau ou o Power BI por exemplo.</a:t>
          </a:r>
          <a:endParaRPr lang="en-US" sz="1500" kern="1200"/>
        </a:p>
      </dsp:txBody>
      <dsp:txXfrm>
        <a:off x="1864015" y="689"/>
        <a:ext cx="4933659" cy="1613866"/>
      </dsp:txXfrm>
    </dsp:sp>
    <dsp:sp modelId="{302D9C34-99E4-406B-81BF-64CAC55086AA}">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57029-AF06-4608-8D70-984D4E5B44AE}">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B93F0-0A91-4E9B-92D3-04C02F1BDC49}">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a:t>Do lado direito estão os dados de cada uma das planilhas importadas de acordo com a seleção.</a:t>
          </a:r>
          <a:endParaRPr lang="en-US" sz="1500" kern="1200"/>
        </a:p>
      </dsp:txBody>
      <dsp:txXfrm>
        <a:off x="1864015" y="2018022"/>
        <a:ext cx="4933659" cy="1613866"/>
      </dsp:txXfrm>
    </dsp:sp>
    <dsp:sp modelId="{E0A22AE8-6949-422C-BE63-F369C9EB5C9D}">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792CD-3991-43D6-8F9A-0C52ECFDF715}">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6AC72-A39B-4F9E-9B2A-28C7295AC188}">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666750">
            <a:lnSpc>
              <a:spcPct val="90000"/>
            </a:lnSpc>
            <a:spcBef>
              <a:spcPct val="0"/>
            </a:spcBef>
            <a:spcAft>
              <a:spcPct val="35000"/>
            </a:spcAft>
            <a:buNone/>
          </a:pPr>
          <a:r>
            <a:rPr lang="pt-BR" sz="1500" kern="1200"/>
            <a:t>Com o power query é possível fazer várias transformações sobre esses dados, que estarão explicadas adiante.</a:t>
          </a:r>
          <a:endParaRPr lang="en-US" sz="1500" kern="1200"/>
        </a:p>
      </dsp:txBody>
      <dsp:txXfrm>
        <a:off x="1864015" y="4035355"/>
        <a:ext cx="4933659" cy="1613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CE15B-C713-435E-A24C-9CC3459C80E6}">
      <dsp:nvSpPr>
        <dsp:cNvPr id="0" name=""/>
        <dsp:cNvSpPr/>
      </dsp:nvSpPr>
      <dsp:spPr>
        <a:xfrm>
          <a:off x="0" y="1827"/>
          <a:ext cx="6797675" cy="7787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D14EA-4A2D-43CB-8648-46F8454C7E8B}">
      <dsp:nvSpPr>
        <dsp:cNvPr id="0" name=""/>
        <dsp:cNvSpPr/>
      </dsp:nvSpPr>
      <dsp:spPr>
        <a:xfrm>
          <a:off x="235585" y="177056"/>
          <a:ext cx="428336" cy="42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B2FE59-3478-4112-9F13-F71C6A3B5F69}">
      <dsp:nvSpPr>
        <dsp:cNvPr id="0" name=""/>
        <dsp:cNvSpPr/>
      </dsp:nvSpPr>
      <dsp:spPr>
        <a:xfrm>
          <a:off x="899507" y="182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Alterando o nome das colunas</a:t>
          </a:r>
          <a:endParaRPr lang="en-US" sz="1900" kern="1200" dirty="0"/>
        </a:p>
      </dsp:txBody>
      <dsp:txXfrm>
        <a:off x="899507" y="1827"/>
        <a:ext cx="5898167" cy="778794"/>
      </dsp:txXfrm>
    </dsp:sp>
    <dsp:sp modelId="{A8C443BD-73DF-4657-A737-4B61C2C4BD4A}">
      <dsp:nvSpPr>
        <dsp:cNvPr id="0" name=""/>
        <dsp:cNvSpPr/>
      </dsp:nvSpPr>
      <dsp:spPr>
        <a:xfrm>
          <a:off x="0" y="975320"/>
          <a:ext cx="6797675" cy="77879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E866A-010B-4949-8959-3DB2BC996456}">
      <dsp:nvSpPr>
        <dsp:cNvPr id="0" name=""/>
        <dsp:cNvSpPr/>
      </dsp:nvSpPr>
      <dsp:spPr>
        <a:xfrm>
          <a:off x="235585" y="1150548"/>
          <a:ext cx="428336" cy="42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05F5B-83B2-4104-B09D-75CB1DC9F38C}">
      <dsp:nvSpPr>
        <dsp:cNvPr id="0" name=""/>
        <dsp:cNvSpPr/>
      </dsp:nvSpPr>
      <dsp:spPr>
        <a:xfrm>
          <a:off x="899507" y="97532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Aplicar nas 3 planilhas</a:t>
          </a:r>
          <a:endParaRPr lang="en-US" sz="1900" kern="1200" dirty="0"/>
        </a:p>
      </dsp:txBody>
      <dsp:txXfrm>
        <a:off x="899507" y="975320"/>
        <a:ext cx="5898167" cy="778794"/>
      </dsp:txXfrm>
    </dsp:sp>
    <dsp:sp modelId="{F8EADD87-F165-4479-9049-7E4704B5A987}">
      <dsp:nvSpPr>
        <dsp:cNvPr id="0" name=""/>
        <dsp:cNvSpPr/>
      </dsp:nvSpPr>
      <dsp:spPr>
        <a:xfrm>
          <a:off x="0" y="1948812"/>
          <a:ext cx="6797675" cy="77879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0CB5CF-15BB-453B-BBD2-EACAB1FEED71}">
      <dsp:nvSpPr>
        <dsp:cNvPr id="0" name=""/>
        <dsp:cNvSpPr/>
      </dsp:nvSpPr>
      <dsp:spPr>
        <a:xfrm>
          <a:off x="235585" y="2124041"/>
          <a:ext cx="428336" cy="42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53EC38-DE9E-4E11-9B1E-C9C084FC82BD}">
      <dsp:nvSpPr>
        <dsp:cNvPr id="0" name=""/>
        <dsp:cNvSpPr/>
      </dsp:nvSpPr>
      <dsp:spPr>
        <a:xfrm>
          <a:off x="899507" y="1948812"/>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Na planilha </a:t>
          </a:r>
          <a:r>
            <a:rPr lang="pt-BR" sz="1900" kern="1200" dirty="0" err="1"/>
            <a:t>Dados_Resumidos</a:t>
          </a:r>
          <a:r>
            <a:rPr lang="pt-BR" sz="1900" kern="1200" dirty="0"/>
            <a:t> as colunas foram alteradas para: Pergunta, Resposta e Contagem</a:t>
          </a:r>
          <a:endParaRPr lang="en-US" sz="1900" kern="1200" dirty="0"/>
        </a:p>
      </dsp:txBody>
      <dsp:txXfrm>
        <a:off x="899507" y="1948812"/>
        <a:ext cx="5898167" cy="778794"/>
      </dsp:txXfrm>
    </dsp:sp>
    <dsp:sp modelId="{2C9BCA88-F411-4162-A3D5-86EB027FA2E5}">
      <dsp:nvSpPr>
        <dsp:cNvPr id="0" name=""/>
        <dsp:cNvSpPr/>
      </dsp:nvSpPr>
      <dsp:spPr>
        <a:xfrm>
          <a:off x="0" y="2922305"/>
          <a:ext cx="6797675" cy="77879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ADFA44-59A6-42B0-8F59-54DCBBD6DB7D}">
      <dsp:nvSpPr>
        <dsp:cNvPr id="0" name=""/>
        <dsp:cNvSpPr/>
      </dsp:nvSpPr>
      <dsp:spPr>
        <a:xfrm>
          <a:off x="235585" y="3097533"/>
          <a:ext cx="428336" cy="42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028AF4-BB4D-44C4-AFAB-1818516549B4}">
      <dsp:nvSpPr>
        <dsp:cNvPr id="0" name=""/>
        <dsp:cNvSpPr/>
      </dsp:nvSpPr>
      <dsp:spPr>
        <a:xfrm>
          <a:off x="899507" y="2922305"/>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Na planilha </a:t>
          </a:r>
          <a:r>
            <a:rPr lang="pt-BR" sz="1900" kern="1200" dirty="0" err="1"/>
            <a:t>Dados_Porcentagem</a:t>
          </a:r>
          <a:r>
            <a:rPr lang="pt-BR" sz="1900" kern="1200" dirty="0"/>
            <a:t> as colunas foram alteradas para: Pergunta, Resposta e Porcentagem</a:t>
          </a:r>
          <a:endParaRPr lang="en-US" sz="1900" kern="1200" dirty="0"/>
        </a:p>
      </dsp:txBody>
      <dsp:txXfrm>
        <a:off x="899507" y="2922305"/>
        <a:ext cx="5898167" cy="778794"/>
      </dsp:txXfrm>
    </dsp:sp>
    <dsp:sp modelId="{24009CC3-8F4B-4C3C-9FA1-EE63B84E73DF}">
      <dsp:nvSpPr>
        <dsp:cNvPr id="0" name=""/>
        <dsp:cNvSpPr/>
      </dsp:nvSpPr>
      <dsp:spPr>
        <a:xfrm>
          <a:off x="0" y="3895797"/>
          <a:ext cx="6797675" cy="77879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90402-089F-4DDD-8ACD-6158E81FB08A}">
      <dsp:nvSpPr>
        <dsp:cNvPr id="0" name=""/>
        <dsp:cNvSpPr/>
      </dsp:nvSpPr>
      <dsp:spPr>
        <a:xfrm>
          <a:off x="235585" y="4071026"/>
          <a:ext cx="428336" cy="4283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FB51CF-237A-4190-95E7-BBB03A1C16BC}">
      <dsp:nvSpPr>
        <dsp:cNvPr id="0" name=""/>
        <dsp:cNvSpPr/>
      </dsp:nvSpPr>
      <dsp:spPr>
        <a:xfrm>
          <a:off x="899507" y="389579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Na planilha Erros as colunas foram alteradas para: Pergunta, Resposta e Erro</a:t>
          </a:r>
          <a:endParaRPr lang="en-US" sz="1900" kern="1200" dirty="0"/>
        </a:p>
      </dsp:txBody>
      <dsp:txXfrm>
        <a:off x="899507" y="3895797"/>
        <a:ext cx="5898167" cy="778794"/>
      </dsp:txXfrm>
    </dsp:sp>
    <dsp:sp modelId="{23541DBA-8274-4E8F-9129-784B13D3728A}">
      <dsp:nvSpPr>
        <dsp:cNvPr id="0" name=""/>
        <dsp:cNvSpPr/>
      </dsp:nvSpPr>
      <dsp:spPr>
        <a:xfrm>
          <a:off x="0" y="4869290"/>
          <a:ext cx="6797675" cy="77879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95A57-A547-452D-9BAC-D6C8EC393854}">
      <dsp:nvSpPr>
        <dsp:cNvPr id="0" name=""/>
        <dsp:cNvSpPr/>
      </dsp:nvSpPr>
      <dsp:spPr>
        <a:xfrm>
          <a:off x="235585" y="5044518"/>
          <a:ext cx="428336" cy="4283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3E7E67-AF04-4385-8E36-E715DB3CD0E4}">
      <dsp:nvSpPr>
        <dsp:cNvPr id="0" name=""/>
        <dsp:cNvSpPr/>
      </dsp:nvSpPr>
      <dsp:spPr>
        <a:xfrm>
          <a:off x="899507" y="486929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44550">
            <a:lnSpc>
              <a:spcPct val="90000"/>
            </a:lnSpc>
            <a:spcBef>
              <a:spcPct val="0"/>
            </a:spcBef>
            <a:spcAft>
              <a:spcPct val="35000"/>
            </a:spcAft>
            <a:buNone/>
          </a:pPr>
          <a:r>
            <a:rPr lang="pt-BR" sz="1900" kern="1200" dirty="0"/>
            <a:t>Para alterar o nome de uma coluna basta clicar em cima e reescrever</a:t>
          </a:r>
          <a:endParaRPr lang="en-US" sz="1900" kern="1200" dirty="0"/>
        </a:p>
      </dsp:txBody>
      <dsp:txXfrm>
        <a:off x="899507" y="4869290"/>
        <a:ext cx="5898167" cy="7787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28D02-4150-42AD-9E47-176D16D0AFCB}">
      <dsp:nvSpPr>
        <dsp:cNvPr id="0" name=""/>
        <dsp:cNvSpPr/>
      </dsp:nvSpPr>
      <dsp:spPr>
        <a:xfrm>
          <a:off x="0" y="439573"/>
          <a:ext cx="1925998" cy="122300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5DA887B-0898-4846-9CA6-BECD4BEE54C3}">
      <dsp:nvSpPr>
        <dsp:cNvPr id="0" name=""/>
        <dsp:cNvSpPr/>
      </dsp:nvSpPr>
      <dsp:spPr>
        <a:xfrm>
          <a:off x="213999" y="642873"/>
          <a:ext cx="1925998" cy="12230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a:t>Clique com o botão direito em cima do obtido e clique em nova coluna.</a:t>
          </a:r>
          <a:endParaRPr lang="en-US" sz="1400" kern="1200"/>
        </a:p>
      </dsp:txBody>
      <dsp:txXfrm>
        <a:off x="249820" y="678694"/>
        <a:ext cx="1854356" cy="1151367"/>
      </dsp:txXfrm>
    </dsp:sp>
    <dsp:sp modelId="{540A7D6A-F80A-4463-B053-E068FB7C2663}">
      <dsp:nvSpPr>
        <dsp:cNvPr id="0" name=""/>
        <dsp:cNvSpPr/>
      </dsp:nvSpPr>
      <dsp:spPr>
        <a:xfrm>
          <a:off x="2353998" y="439573"/>
          <a:ext cx="1925998" cy="122300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2D84459-CAD1-491B-9F42-CC4801ADBEBD}">
      <dsp:nvSpPr>
        <dsp:cNvPr id="0" name=""/>
        <dsp:cNvSpPr/>
      </dsp:nvSpPr>
      <dsp:spPr>
        <a:xfrm>
          <a:off x="2567998" y="642873"/>
          <a:ext cx="1925998" cy="12230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a:t>No novo campo que será aberto digite.</a:t>
          </a:r>
          <a:endParaRPr lang="en-US" sz="1400" kern="1200"/>
        </a:p>
      </dsp:txBody>
      <dsp:txXfrm>
        <a:off x="2603819" y="678694"/>
        <a:ext cx="1854356" cy="1151367"/>
      </dsp:txXfrm>
    </dsp:sp>
    <dsp:sp modelId="{B2D9FE4C-7C2A-4129-A597-B4A783EB14FC}">
      <dsp:nvSpPr>
        <dsp:cNvPr id="0" name=""/>
        <dsp:cNvSpPr/>
      </dsp:nvSpPr>
      <dsp:spPr>
        <a:xfrm>
          <a:off x="4707997" y="439573"/>
          <a:ext cx="1925998" cy="1223009"/>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19F127E-3589-4C65-B5E2-64F0F14FED5A}">
      <dsp:nvSpPr>
        <dsp:cNvPr id="0" name=""/>
        <dsp:cNvSpPr/>
      </dsp:nvSpPr>
      <dsp:spPr>
        <a:xfrm>
          <a:off x="4921997" y="642873"/>
          <a:ext cx="1925998" cy="12230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a:t>Procedimento semelhante é adotado para a variável max, apenas alterando a fórmula.</a:t>
          </a:r>
          <a:endParaRPr lang="en-US" sz="1400" kern="1200"/>
        </a:p>
      </dsp:txBody>
      <dsp:txXfrm>
        <a:off x="4957818" y="678694"/>
        <a:ext cx="1854356" cy="11513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4501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94249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80189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69588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08422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BR"/>
              <a:t>Clique para editar o título Mestre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8713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981073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45127" y="2507550"/>
            <a:ext cx="5156200" cy="36805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7550"/>
            <a:ext cx="5181601" cy="36805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pPr/>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3896193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4139142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3775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BR"/>
              <a:t>Clique para editar o título Mestre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301651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14865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pPr/>
              <a:t>8/15/2019</a:t>
            </a:fld>
            <a:endParaRPr lang="en-US" dirty="0"/>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01013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858506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8047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070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4484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953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9709297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566857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7161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27752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pt-BR"/>
              <a:t>Clique para editar o título Mestre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1531266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7840929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pPr/>
              <a:t>8/15/2019</a:t>
            </a:fld>
            <a:endParaRPr lang="en-US" dirty="0"/>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941968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81047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89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238216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45127" y="2507550"/>
            <a:ext cx="5156200" cy="36805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7550"/>
            <a:ext cx="5181601" cy="36805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
        <p:nvSpPr>
          <p:cNvPr id="10" name="Title 9"/>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88594722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82376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06134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pt-BR"/>
              <a:t>Clique para editar o título Mestre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63732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8A87A34-81AB-432B-8DAE-1953F412C126}" type="datetimeFigureOut">
              <a:rPr lang="en-US" smtClean="0"/>
              <a:pPr/>
              <a:t>8/15/2019</a:t>
            </a:fld>
            <a:endParaRPr lang="en-US" dirty="0"/>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3206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8A87A34-81AB-432B-8DAE-1953F412C126}" type="datetimeFigureOut">
              <a:rPr lang="en-US" smtClean="0"/>
              <a:pPr/>
              <a:t>8/15/2019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46367045"/>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8A87A34-81AB-432B-8DAE-1953F412C126}" type="datetimeFigureOut">
              <a:rPr lang="en-US" smtClean="0"/>
              <a:pPr/>
              <a:t>8/15/2019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14313464"/>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8/15/2019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51524"/>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public.tableau.com/views/q5_15656444895930/AnliseQuestionrio?:embed=y&amp;:display_count=yes&amp;publish=yes&amp;:origin=viz_share_link" TargetMode="Externa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8.png"/><Relationship Id="rId7" Type="http://schemas.openxmlformats.org/officeDocument/2006/relationships/diagramQuickStyle" Target="../diagrams/quickStyle9.xml"/><Relationship Id="rId2" Type="http://schemas.openxmlformats.org/officeDocument/2006/relationships/image" Target="../media/image117.png"/><Relationship Id="rId1" Type="http://schemas.openxmlformats.org/officeDocument/2006/relationships/slideLayout" Target="../slideLayouts/slideLayout2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19.png"/><Relationship Id="rId9" Type="http://schemas.microsoft.com/office/2007/relationships/diagramDrawing" Target="../diagrams/drawing9.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grafico_erro.txt" TargetMode="Externa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527244F-344A-4802-A2C9-7B2379A5E22E}"/>
              </a:ext>
            </a:extLst>
          </p:cNvPr>
          <p:cNvSpPr>
            <a:spLocks noGrp="1"/>
          </p:cNvSpPr>
          <p:nvPr>
            <p:ph type="title"/>
          </p:nvPr>
        </p:nvSpPr>
        <p:spPr>
          <a:xfrm>
            <a:off x="492370" y="516835"/>
            <a:ext cx="3084844" cy="5772840"/>
          </a:xfrm>
          <a:prstGeom prst="rect">
            <a:avLst/>
          </a:prstGeom>
        </p:spPr>
        <p:txBody>
          <a:bodyPr anchor="ctr">
            <a:normAutofit/>
          </a:bodyPr>
          <a:lstStyle/>
          <a:p>
            <a:r>
              <a:rPr lang="pt-BR" sz="3600">
                <a:solidFill>
                  <a:srgbClr val="FFFFFF"/>
                </a:solidFill>
              </a:rPr>
              <a:t>Intervalos de confiança para pesquisas de opinião</a:t>
            </a:r>
          </a:p>
        </p:txBody>
      </p:sp>
      <p:sp>
        <p:nvSpPr>
          <p:cNvPr id="32" name="Rectangle 2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9" name="Subtítulo 2">
            <a:extLst>
              <a:ext uri="{FF2B5EF4-FFF2-40B4-BE49-F238E27FC236}">
                <a16:creationId xmlns:a16="http://schemas.microsoft.com/office/drawing/2014/main" id="{541511AB-2395-4E6C-BBDE-CF8F7BC9AB9A}"/>
              </a:ext>
            </a:extLst>
          </p:cNvPr>
          <p:cNvGraphicFramePr>
            <a:graphicFrameLocks noGrp="1"/>
          </p:cNvGraphicFramePr>
          <p:nvPr>
            <p:ph idx="1"/>
            <p:extLst>
              <p:ext uri="{D42A27DB-BD31-4B8C-83A1-F6EECF244321}">
                <p14:modId xmlns:p14="http://schemas.microsoft.com/office/powerpoint/2010/main" val="183581468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159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7">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9">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2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463658B-5292-42C6-B007-734DA158100D}"/>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dirty="0" err="1"/>
              <a:t>Observações</a:t>
            </a:r>
            <a:endParaRPr lang="en-US" dirty="0"/>
          </a:p>
        </p:txBody>
      </p:sp>
      <p:pic>
        <p:nvPicPr>
          <p:cNvPr id="11" name="Espaço Reservado para Conteúdo 10" descr="Uma imagem contendo captura de tela&#10;&#10;Descrição gerada automaticamente">
            <a:extLst>
              <a:ext uri="{FF2B5EF4-FFF2-40B4-BE49-F238E27FC236}">
                <a16:creationId xmlns:a16="http://schemas.microsoft.com/office/drawing/2014/main" id="{6E55B4C2-C8D1-4609-AB8B-1060404EB299}"/>
              </a:ext>
            </a:extLst>
          </p:cNvPr>
          <p:cNvPicPr>
            <a:picLocks noGrp="1" noChangeAspect="1"/>
          </p:cNvPicPr>
          <p:nvPr>
            <p:ph sz="half" idx="2"/>
          </p:nvPr>
        </p:nvPicPr>
        <p:blipFill>
          <a:blip r:embed="rId2"/>
          <a:stretch>
            <a:fillRect/>
          </a:stretch>
        </p:blipFill>
        <p:spPr>
          <a:xfrm>
            <a:off x="633999" y="654285"/>
            <a:ext cx="6909801" cy="5285997"/>
          </a:xfrm>
          <a:prstGeom prst="rect">
            <a:avLst/>
          </a:prstGeom>
        </p:spPr>
      </p:pic>
      <p:cxnSp>
        <p:nvCxnSpPr>
          <p:cNvPr id="33" name="Straight Connector 2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Conteúdo 4">
            <a:extLst>
              <a:ext uri="{FF2B5EF4-FFF2-40B4-BE49-F238E27FC236}">
                <a16:creationId xmlns:a16="http://schemas.microsoft.com/office/drawing/2014/main" id="{04608A38-DE3E-4493-A14E-698A148CC83A}"/>
              </a:ext>
            </a:extLst>
          </p:cNvPr>
          <p:cNvSpPr>
            <a:spLocks noGrp="1"/>
          </p:cNvSpPr>
          <p:nvPr>
            <p:ph sz="half" idx="1"/>
          </p:nvPr>
        </p:nvSpPr>
        <p:spPr>
          <a:xfrm>
            <a:off x="7859485" y="2198914"/>
            <a:ext cx="3690257" cy="3670180"/>
          </a:xfrm>
        </p:spPr>
        <p:txBody>
          <a:bodyPr vert="horz" lIns="0" tIns="45720" rIns="0" bIns="45720" rtlCol="0">
            <a:normAutofit/>
          </a:bodyPr>
          <a:lstStyle/>
          <a:p>
            <a:r>
              <a:rPr lang="en-US" sz="1700" dirty="0"/>
              <a:t>É </a:t>
            </a:r>
            <a:r>
              <a:rPr lang="en-US" sz="1700" dirty="0" err="1"/>
              <a:t>possível</a:t>
            </a:r>
            <a:r>
              <a:rPr lang="en-US" sz="1700" dirty="0"/>
              <a:t> </a:t>
            </a:r>
            <a:r>
              <a:rPr lang="en-US" sz="1700" dirty="0" err="1"/>
              <a:t>observar</a:t>
            </a:r>
            <a:r>
              <a:rPr lang="en-US" sz="1700" dirty="0"/>
              <a:t> que a </a:t>
            </a:r>
            <a:r>
              <a:rPr lang="en-US" sz="1700" dirty="0" err="1"/>
              <a:t>Tabela</a:t>
            </a:r>
            <a:r>
              <a:rPr lang="en-US" sz="1700" dirty="0"/>
              <a:t> </a:t>
            </a:r>
            <a:r>
              <a:rPr lang="en-US" sz="1700" dirty="0" err="1"/>
              <a:t>Dinâmica</a:t>
            </a:r>
            <a:r>
              <a:rPr lang="en-US" sz="1700" dirty="0"/>
              <a:t> </a:t>
            </a:r>
            <a:r>
              <a:rPr lang="en-US" sz="1700" dirty="0" err="1"/>
              <a:t>faz</a:t>
            </a:r>
            <a:r>
              <a:rPr lang="en-US" sz="1700" dirty="0"/>
              <a:t> um </a:t>
            </a:r>
            <a:r>
              <a:rPr lang="en-US" sz="1700" dirty="0" err="1"/>
              <a:t>resumo</a:t>
            </a:r>
            <a:r>
              <a:rPr lang="en-US" sz="1700" dirty="0"/>
              <a:t> dos dados </a:t>
            </a:r>
            <a:r>
              <a:rPr lang="en-US" sz="1700" dirty="0" err="1"/>
              <a:t>originais</a:t>
            </a:r>
            <a:r>
              <a:rPr lang="en-US" sz="1700" dirty="0"/>
              <a:t>.</a:t>
            </a:r>
          </a:p>
          <a:p>
            <a:r>
              <a:rPr lang="en-US" sz="1700" dirty="0"/>
              <a:t>Essa </a:t>
            </a:r>
            <a:r>
              <a:rPr lang="en-US" sz="1700" dirty="0" err="1"/>
              <a:t>tabela</a:t>
            </a:r>
            <a:r>
              <a:rPr lang="en-US" sz="1700" dirty="0"/>
              <a:t> </a:t>
            </a:r>
            <a:r>
              <a:rPr lang="en-US" sz="1700" dirty="0" err="1"/>
              <a:t>ainda</a:t>
            </a:r>
            <a:r>
              <a:rPr lang="en-US" sz="1700" dirty="0"/>
              <a:t> </a:t>
            </a:r>
            <a:r>
              <a:rPr lang="en-US" sz="1700" dirty="0" err="1"/>
              <a:t>não</a:t>
            </a:r>
            <a:r>
              <a:rPr lang="en-US" sz="1700" dirty="0"/>
              <a:t> é a </a:t>
            </a:r>
            <a:r>
              <a:rPr lang="en-US" sz="1700" dirty="0" err="1"/>
              <a:t>desejada</a:t>
            </a:r>
            <a:r>
              <a:rPr lang="en-US" sz="1700" dirty="0"/>
              <a:t>  pois </a:t>
            </a:r>
            <a:r>
              <a:rPr lang="en-US" sz="1700" dirty="0" err="1"/>
              <a:t>ela</a:t>
            </a:r>
            <a:r>
              <a:rPr lang="en-US" sz="1700" dirty="0"/>
              <a:t> </a:t>
            </a:r>
            <a:r>
              <a:rPr lang="en-US" sz="1700" dirty="0" err="1"/>
              <a:t>contém</a:t>
            </a:r>
            <a:r>
              <a:rPr lang="en-US" sz="1700" dirty="0"/>
              <a:t> a soma das </a:t>
            </a:r>
            <a:r>
              <a:rPr lang="en-US" sz="1700" dirty="0" err="1"/>
              <a:t>respostas</a:t>
            </a:r>
            <a:r>
              <a:rPr lang="en-US" sz="1700" dirty="0"/>
              <a:t>, </a:t>
            </a:r>
            <a:r>
              <a:rPr lang="en-US" sz="1700" dirty="0" err="1"/>
              <a:t>quando</a:t>
            </a:r>
            <a:r>
              <a:rPr lang="en-US" sz="1700" dirty="0"/>
              <a:t> </a:t>
            </a:r>
            <a:r>
              <a:rPr lang="en-US" sz="1700" dirty="0" err="1"/>
              <a:t>na</a:t>
            </a:r>
            <a:r>
              <a:rPr lang="en-US" sz="1700" dirty="0"/>
              <a:t> </a:t>
            </a:r>
            <a:r>
              <a:rPr lang="en-US" sz="1700" dirty="0" err="1"/>
              <a:t>verdade</a:t>
            </a:r>
            <a:r>
              <a:rPr lang="en-US" sz="1700" dirty="0"/>
              <a:t> </a:t>
            </a:r>
            <a:r>
              <a:rPr lang="en-US" sz="1700" dirty="0" err="1"/>
              <a:t>queremos</a:t>
            </a:r>
            <a:r>
              <a:rPr lang="en-US" sz="1700" dirty="0"/>
              <a:t> </a:t>
            </a:r>
            <a:r>
              <a:rPr lang="en-US" sz="1700" dirty="0" err="1"/>
              <a:t>contar</a:t>
            </a:r>
            <a:r>
              <a:rPr lang="en-US" sz="1700" dirty="0"/>
              <a:t> o </a:t>
            </a:r>
            <a:r>
              <a:rPr lang="en-US" sz="1700" dirty="0" err="1"/>
              <a:t>número</a:t>
            </a:r>
            <a:r>
              <a:rPr lang="en-US" sz="1700" dirty="0"/>
              <a:t> de </a:t>
            </a:r>
            <a:r>
              <a:rPr lang="en-US" sz="1700" dirty="0" err="1"/>
              <a:t>respostas</a:t>
            </a:r>
            <a:r>
              <a:rPr lang="en-US" sz="1700" dirty="0"/>
              <a:t> </a:t>
            </a:r>
            <a:r>
              <a:rPr lang="en-US" sz="1700" dirty="0" err="1"/>
              <a:t>distintas</a:t>
            </a:r>
            <a:r>
              <a:rPr lang="en-US" sz="1700" dirty="0"/>
              <a:t>.</a:t>
            </a:r>
          </a:p>
          <a:p>
            <a:r>
              <a:rPr lang="en-US" sz="1700" dirty="0"/>
              <a:t>Para </a:t>
            </a:r>
            <a:r>
              <a:rPr lang="en-US" sz="1700" dirty="0" err="1"/>
              <a:t>corrigir</a:t>
            </a:r>
            <a:r>
              <a:rPr lang="en-US" sz="1700" dirty="0"/>
              <a:t> </a:t>
            </a:r>
            <a:r>
              <a:rPr lang="en-US" sz="1700" dirty="0" err="1"/>
              <a:t>isso</a:t>
            </a:r>
            <a:r>
              <a:rPr lang="en-US" sz="1700" dirty="0"/>
              <a:t> </a:t>
            </a:r>
            <a:r>
              <a:rPr lang="en-US" sz="1700" dirty="0" err="1"/>
              <a:t>temos</a:t>
            </a:r>
            <a:r>
              <a:rPr lang="en-US" sz="1700" dirty="0"/>
              <a:t> de </a:t>
            </a:r>
            <a:r>
              <a:rPr lang="en-US" sz="1700" dirty="0" err="1"/>
              <a:t>alterar</a:t>
            </a:r>
            <a:r>
              <a:rPr lang="en-US" sz="1700" dirty="0"/>
              <a:t> o campo </a:t>
            </a:r>
            <a:r>
              <a:rPr lang="en-US" sz="1700" dirty="0" err="1"/>
              <a:t>Valores</a:t>
            </a:r>
            <a:r>
              <a:rPr lang="en-US" sz="1700" dirty="0"/>
              <a:t> da </a:t>
            </a:r>
            <a:r>
              <a:rPr lang="en-US" sz="1700" dirty="0" err="1"/>
              <a:t>tabela</a:t>
            </a:r>
            <a:r>
              <a:rPr lang="en-US" sz="1700" dirty="0"/>
              <a:t> </a:t>
            </a:r>
            <a:r>
              <a:rPr lang="en-US" sz="1700" dirty="0" err="1"/>
              <a:t>dinâmica</a:t>
            </a:r>
            <a:r>
              <a:rPr lang="en-US" sz="1700" dirty="0"/>
              <a:t>.</a:t>
            </a:r>
          </a:p>
          <a:p>
            <a:r>
              <a:rPr lang="en-US" sz="1700" dirty="0"/>
              <a:t>Clique </a:t>
            </a:r>
            <a:r>
              <a:rPr lang="en-US" sz="1700" dirty="0" err="1"/>
              <a:t>em</a:t>
            </a:r>
            <a:r>
              <a:rPr lang="en-US" sz="1700" dirty="0"/>
              <a:t> Soma de </a:t>
            </a:r>
            <a:r>
              <a:rPr lang="en-US" sz="1700" dirty="0" err="1"/>
              <a:t>Respostas</a:t>
            </a:r>
            <a:r>
              <a:rPr lang="en-US" sz="1700" dirty="0"/>
              <a:t> -&gt; </a:t>
            </a:r>
            <a:r>
              <a:rPr lang="en-US" sz="1700" dirty="0" err="1"/>
              <a:t>Configuração</a:t>
            </a:r>
            <a:r>
              <a:rPr lang="en-US" sz="1700" dirty="0"/>
              <a:t> de Campo de Valor e </a:t>
            </a:r>
            <a:r>
              <a:rPr lang="en-US" sz="1700" dirty="0" err="1"/>
              <a:t>altere</a:t>
            </a:r>
            <a:r>
              <a:rPr lang="en-US" sz="1700" dirty="0"/>
              <a:t> o campo para </a:t>
            </a:r>
            <a:r>
              <a:rPr lang="en-US" sz="1700" dirty="0" err="1"/>
              <a:t>contagem</a:t>
            </a:r>
            <a:r>
              <a:rPr lang="en-US" sz="1700" dirty="0"/>
              <a:t>.</a:t>
            </a:r>
          </a:p>
          <a:p>
            <a:endParaRPr lang="en-US" sz="1700" dirty="0"/>
          </a:p>
          <a:p>
            <a:endParaRPr lang="en-US" sz="1700" dirty="0"/>
          </a:p>
          <a:p>
            <a:endParaRPr lang="en-US" sz="1700" dirty="0"/>
          </a:p>
          <a:p>
            <a:endParaRPr lang="en-US" sz="1700" dirty="0"/>
          </a:p>
        </p:txBody>
      </p:sp>
      <p:sp>
        <p:nvSpPr>
          <p:cNvPr id="34" name="Rectangle 2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802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17">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F64637B-83C9-4051-ADDC-D7B4EC1CA49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Tabela Dinâmica Correta</a:t>
            </a:r>
          </a:p>
        </p:txBody>
      </p:sp>
      <p:pic>
        <p:nvPicPr>
          <p:cNvPr id="7" name="Espaço Reservado para Conteúdo 6" descr="Uma imagem contendo captura de tela&#10;&#10;Descrição gerada automaticamente">
            <a:extLst>
              <a:ext uri="{FF2B5EF4-FFF2-40B4-BE49-F238E27FC236}">
                <a16:creationId xmlns:a16="http://schemas.microsoft.com/office/drawing/2014/main" id="{D1B3691C-2326-4CBB-8FE9-CBC89F0FD3F8}"/>
              </a:ext>
            </a:extLst>
          </p:cNvPr>
          <p:cNvPicPr>
            <a:picLocks noGrp="1" noChangeAspect="1"/>
          </p:cNvPicPr>
          <p:nvPr>
            <p:ph idx="1"/>
          </p:nvPr>
        </p:nvPicPr>
        <p:blipFill>
          <a:blip r:embed="rId2"/>
          <a:stretch>
            <a:fillRect/>
          </a:stretch>
        </p:blipFill>
        <p:spPr>
          <a:xfrm>
            <a:off x="633999" y="1058933"/>
            <a:ext cx="6912217" cy="4216452"/>
          </a:xfrm>
          <a:prstGeom prst="rect">
            <a:avLst/>
          </a:prstGeom>
        </p:spPr>
      </p:pic>
      <p:cxnSp>
        <p:nvCxnSpPr>
          <p:cNvPr id="30" name="Straight Connector 19">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1" name="Rectangle 21">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23">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8499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11287D9-0E84-4076-A567-1CC044A8E0B4}"/>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a:t>Copiando os dados da Tabela Dinâmica</a:t>
            </a:r>
          </a:p>
        </p:txBody>
      </p:sp>
      <p:pic>
        <p:nvPicPr>
          <p:cNvPr id="6" name="Espaço Reservado para Conteúdo 5" descr="Uma imagem contendo texto&#10;&#10;Descrição gerada automaticamente">
            <a:extLst>
              <a:ext uri="{FF2B5EF4-FFF2-40B4-BE49-F238E27FC236}">
                <a16:creationId xmlns:a16="http://schemas.microsoft.com/office/drawing/2014/main" id="{D95E1AC1-03B1-4130-AABA-83E188256AB0}"/>
              </a:ext>
            </a:extLst>
          </p:cNvPr>
          <p:cNvPicPr>
            <a:picLocks noGrp="1" noChangeAspect="1"/>
          </p:cNvPicPr>
          <p:nvPr>
            <p:ph sz="half" idx="2"/>
          </p:nvPr>
        </p:nvPicPr>
        <p:blipFill>
          <a:blip r:embed="rId2"/>
          <a:stretch>
            <a:fillRect/>
          </a:stretch>
        </p:blipFill>
        <p:spPr>
          <a:xfrm>
            <a:off x="941923" y="645106"/>
            <a:ext cx="4854165" cy="5247747"/>
          </a:xfrm>
          <a:prstGeom prst="rect">
            <a:avLst/>
          </a:prstGeom>
        </p:spPr>
      </p:pic>
      <p:cxnSp>
        <p:nvCxnSpPr>
          <p:cNvPr id="19" name="Straight Connector 18">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059520E9-7569-4DF6-917C-314B66AE4AFD}"/>
              </a:ext>
            </a:extLst>
          </p:cNvPr>
          <p:cNvSpPr>
            <a:spLocks noGrp="1"/>
          </p:cNvSpPr>
          <p:nvPr>
            <p:ph sz="half" idx="1"/>
          </p:nvPr>
        </p:nvSpPr>
        <p:spPr>
          <a:xfrm>
            <a:off x="6411684" y="2198914"/>
            <a:ext cx="5127172" cy="3670180"/>
          </a:xfrm>
        </p:spPr>
        <p:txBody>
          <a:bodyPr vert="horz" lIns="0" tIns="45720" rIns="0" bIns="45720" rtlCol="0">
            <a:normAutofit/>
          </a:bodyPr>
          <a:lstStyle/>
          <a:p>
            <a:r>
              <a:rPr lang="en-US" dirty="0"/>
              <a:t>Para </a:t>
            </a:r>
            <a:r>
              <a:rPr lang="en-US" dirty="0" err="1"/>
              <a:t>Calcular</a:t>
            </a:r>
            <a:r>
              <a:rPr lang="en-US" dirty="0"/>
              <a:t> </a:t>
            </a:r>
            <a:r>
              <a:rPr lang="en-US" dirty="0" err="1"/>
              <a:t>os</a:t>
            </a:r>
            <a:r>
              <a:rPr lang="en-US" dirty="0"/>
              <a:t> </a:t>
            </a:r>
            <a:r>
              <a:rPr lang="en-US" dirty="0" err="1"/>
              <a:t>intervalos</a:t>
            </a:r>
            <a:r>
              <a:rPr lang="en-US" dirty="0"/>
              <a:t> de </a:t>
            </a:r>
            <a:r>
              <a:rPr lang="en-US" dirty="0" err="1"/>
              <a:t>confiança</a:t>
            </a:r>
            <a:r>
              <a:rPr lang="en-US" dirty="0"/>
              <a:t> </a:t>
            </a:r>
            <a:r>
              <a:rPr lang="en-US" dirty="0" err="1"/>
              <a:t>serão</a:t>
            </a:r>
            <a:r>
              <a:rPr lang="en-US" dirty="0"/>
              <a:t> </a:t>
            </a:r>
            <a:r>
              <a:rPr lang="en-US" dirty="0" err="1"/>
              <a:t>utilizados</a:t>
            </a:r>
            <a:r>
              <a:rPr lang="en-US" dirty="0"/>
              <a:t> </a:t>
            </a:r>
            <a:r>
              <a:rPr lang="en-US" dirty="0" err="1"/>
              <a:t>os</a:t>
            </a:r>
            <a:r>
              <a:rPr lang="en-US" dirty="0"/>
              <a:t> dados </a:t>
            </a:r>
            <a:r>
              <a:rPr lang="en-US" dirty="0" err="1"/>
              <a:t>obtidos</a:t>
            </a:r>
            <a:r>
              <a:rPr lang="en-US" dirty="0"/>
              <a:t> com a </a:t>
            </a:r>
            <a:r>
              <a:rPr lang="en-US" dirty="0" err="1"/>
              <a:t>tabela</a:t>
            </a:r>
            <a:r>
              <a:rPr lang="en-US" dirty="0"/>
              <a:t> </a:t>
            </a:r>
            <a:r>
              <a:rPr lang="en-US" dirty="0" err="1"/>
              <a:t>dinâmica</a:t>
            </a:r>
            <a:r>
              <a:rPr lang="en-US" dirty="0"/>
              <a:t>.</a:t>
            </a:r>
          </a:p>
          <a:p>
            <a:r>
              <a:rPr lang="en-US" dirty="0" err="1"/>
              <a:t>Porém</a:t>
            </a:r>
            <a:r>
              <a:rPr lang="en-US" dirty="0"/>
              <a:t>, </a:t>
            </a:r>
            <a:r>
              <a:rPr lang="en-US" dirty="0" err="1"/>
              <a:t>vou</a:t>
            </a:r>
            <a:r>
              <a:rPr lang="en-US" dirty="0"/>
              <a:t> </a:t>
            </a:r>
            <a:r>
              <a:rPr lang="en-US" dirty="0" err="1"/>
              <a:t>copiar</a:t>
            </a:r>
            <a:r>
              <a:rPr lang="en-US" dirty="0"/>
              <a:t> </a:t>
            </a:r>
            <a:r>
              <a:rPr lang="en-US" dirty="0" err="1"/>
              <a:t>apenas</a:t>
            </a:r>
            <a:r>
              <a:rPr lang="en-US" dirty="0"/>
              <a:t> </a:t>
            </a:r>
            <a:r>
              <a:rPr lang="en-US" dirty="0" err="1"/>
              <a:t>os</a:t>
            </a:r>
            <a:r>
              <a:rPr lang="en-US" dirty="0"/>
              <a:t> </a:t>
            </a:r>
            <a:r>
              <a:rPr lang="en-US" dirty="0" err="1"/>
              <a:t>valores</a:t>
            </a:r>
            <a:r>
              <a:rPr lang="en-US" dirty="0"/>
              <a:t> da </a:t>
            </a:r>
            <a:r>
              <a:rPr lang="en-US" dirty="0" err="1"/>
              <a:t>tabela</a:t>
            </a:r>
            <a:r>
              <a:rPr lang="en-US" dirty="0"/>
              <a:t> </a:t>
            </a:r>
            <a:r>
              <a:rPr lang="en-US" dirty="0" err="1"/>
              <a:t>dinâmica</a:t>
            </a:r>
            <a:r>
              <a:rPr lang="en-US" dirty="0"/>
              <a:t> para </a:t>
            </a:r>
            <a:r>
              <a:rPr lang="en-US" dirty="0" err="1"/>
              <a:t>uma</a:t>
            </a:r>
            <a:r>
              <a:rPr lang="en-US" dirty="0"/>
              <a:t> nova </a:t>
            </a:r>
            <a:r>
              <a:rPr lang="en-US" dirty="0" err="1"/>
              <a:t>planilha</a:t>
            </a:r>
            <a:r>
              <a:rPr lang="en-US" dirty="0"/>
              <a:t> </a:t>
            </a:r>
            <a:r>
              <a:rPr lang="en-US" dirty="0" err="1"/>
              <a:t>já</a:t>
            </a:r>
            <a:r>
              <a:rPr lang="en-US" dirty="0"/>
              <a:t> que </a:t>
            </a:r>
            <a:r>
              <a:rPr lang="en-US" dirty="0" err="1"/>
              <a:t>muitas</a:t>
            </a:r>
            <a:r>
              <a:rPr lang="en-US" dirty="0"/>
              <a:t> </a:t>
            </a:r>
            <a:r>
              <a:rPr lang="en-US" dirty="0" err="1"/>
              <a:t>alterações</a:t>
            </a:r>
            <a:r>
              <a:rPr lang="en-US" dirty="0"/>
              <a:t> </a:t>
            </a:r>
            <a:r>
              <a:rPr lang="en-US" dirty="0" err="1"/>
              <a:t>serão</a:t>
            </a:r>
            <a:r>
              <a:rPr lang="en-US" dirty="0"/>
              <a:t> </a:t>
            </a:r>
            <a:r>
              <a:rPr lang="en-US" dirty="0" err="1"/>
              <a:t>feitas</a:t>
            </a:r>
            <a:r>
              <a:rPr lang="en-US" dirty="0"/>
              <a:t> com </a:t>
            </a:r>
            <a:r>
              <a:rPr lang="en-US" dirty="0" err="1"/>
              <a:t>esses</a:t>
            </a:r>
            <a:r>
              <a:rPr lang="en-US" dirty="0"/>
              <a:t> dados.</a:t>
            </a:r>
          </a:p>
          <a:p>
            <a:r>
              <a:rPr lang="en-US" dirty="0"/>
              <a:t>Essa nova </a:t>
            </a:r>
            <a:r>
              <a:rPr lang="en-US" dirty="0" err="1"/>
              <a:t>planilha</a:t>
            </a:r>
            <a:r>
              <a:rPr lang="en-US" dirty="0"/>
              <a:t> </a:t>
            </a:r>
            <a:r>
              <a:rPr lang="en-US" dirty="0" err="1"/>
              <a:t>será</a:t>
            </a:r>
            <a:r>
              <a:rPr lang="en-US" dirty="0"/>
              <a:t> </a:t>
            </a:r>
            <a:r>
              <a:rPr lang="en-US" dirty="0" err="1"/>
              <a:t>chamada</a:t>
            </a:r>
            <a:r>
              <a:rPr lang="en-US" dirty="0"/>
              <a:t> </a:t>
            </a:r>
            <a:r>
              <a:rPr lang="en-US" dirty="0" err="1"/>
              <a:t>Dados_Resumidos</a:t>
            </a:r>
            <a:r>
              <a:rPr lang="en-US" dirty="0"/>
              <a:t>.</a:t>
            </a:r>
          </a:p>
          <a:p>
            <a:pPr marL="0" indent="0">
              <a:buFont typeface="Calibri" panose="020F0502020204030204" pitchFamily="34" charset="0"/>
              <a:buNone/>
            </a:pPr>
            <a:endParaRPr lang="en-US" dirty="0"/>
          </a:p>
        </p:txBody>
      </p:sp>
      <p:sp>
        <p:nvSpPr>
          <p:cNvPr id="21" name="Rectangle 20">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7867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6986CAE-20DA-4D82-BEDB-B3E38871192C}"/>
              </a:ext>
            </a:extLst>
          </p:cNvPr>
          <p:cNvSpPr>
            <a:spLocks noGrp="1"/>
          </p:cNvSpPr>
          <p:nvPr>
            <p:ph type="title"/>
          </p:nvPr>
        </p:nvSpPr>
        <p:spPr/>
        <p:txBody>
          <a:bodyPr/>
          <a:lstStyle/>
          <a:p>
            <a:r>
              <a:rPr lang="pt-BR" dirty="0"/>
              <a:t>Fórmula dos intervalos de Confiança</a:t>
            </a:r>
          </a:p>
        </p:txBody>
      </p:sp>
      <p:sp>
        <p:nvSpPr>
          <p:cNvPr id="6" name="Espaço Reservado para Conteúdo 5">
            <a:extLst>
              <a:ext uri="{FF2B5EF4-FFF2-40B4-BE49-F238E27FC236}">
                <a16:creationId xmlns:a16="http://schemas.microsoft.com/office/drawing/2014/main" id="{691CBD18-D21A-4140-847D-2F0180F43863}"/>
              </a:ext>
            </a:extLst>
          </p:cNvPr>
          <p:cNvSpPr>
            <a:spLocks noGrp="1"/>
          </p:cNvSpPr>
          <p:nvPr>
            <p:ph idx="1"/>
          </p:nvPr>
        </p:nvSpPr>
        <p:spPr/>
        <p:txBody>
          <a:bodyPr/>
          <a:lstStyle/>
          <a:p>
            <a:r>
              <a:rPr lang="pt-BR" dirty="0"/>
              <a:t>Seja </a:t>
            </a:r>
            <a:r>
              <a:rPr lang="pt-BR" b="1" u="sng" dirty="0"/>
              <a:t>p</a:t>
            </a:r>
            <a:r>
              <a:rPr lang="pt-BR" dirty="0"/>
              <a:t>  a proporção do resultado da amostra.</a:t>
            </a:r>
          </a:p>
          <a:p>
            <a:r>
              <a:rPr lang="pt-BR" dirty="0"/>
              <a:t>Seja </a:t>
            </a:r>
            <a:r>
              <a:rPr lang="pt-BR" b="1" u="sng" dirty="0"/>
              <a:t>N</a:t>
            </a:r>
            <a:r>
              <a:rPr lang="pt-BR" b="1" dirty="0"/>
              <a:t> </a:t>
            </a:r>
            <a:r>
              <a:rPr lang="pt-BR" dirty="0"/>
              <a:t>o tamanho</a:t>
            </a:r>
            <a:r>
              <a:rPr lang="pt-BR" b="1" dirty="0"/>
              <a:t> </a:t>
            </a:r>
            <a:r>
              <a:rPr lang="pt-BR" dirty="0"/>
              <a:t>da</a:t>
            </a:r>
            <a:r>
              <a:rPr lang="pt-BR" b="1" dirty="0"/>
              <a:t> </a:t>
            </a:r>
            <a:r>
              <a:rPr lang="pt-BR" dirty="0"/>
              <a:t>população.</a:t>
            </a:r>
          </a:p>
          <a:p>
            <a:r>
              <a:rPr lang="pt-BR" dirty="0"/>
              <a:t>Seja </a:t>
            </a:r>
            <a:r>
              <a:rPr lang="pt-BR" b="1" u="sng" dirty="0"/>
              <a:t>n</a:t>
            </a:r>
            <a:r>
              <a:rPr lang="pt-BR" dirty="0"/>
              <a:t> o tamanho da amostra.</a:t>
            </a:r>
          </a:p>
          <a:p>
            <a:r>
              <a:rPr lang="pt-BR" dirty="0"/>
              <a:t>O fator FPC é dado por FPC = (N-n)/(N-1)</a:t>
            </a:r>
          </a:p>
          <a:p>
            <a:r>
              <a:rPr lang="pt-BR" dirty="0"/>
              <a:t>O intervalo de confiança é dado por: </a:t>
            </a:r>
            <a:r>
              <a:rPr lang="pt-BR" dirty="0" err="1"/>
              <a:t>ci</a:t>
            </a:r>
            <a:r>
              <a:rPr lang="pt-BR" dirty="0"/>
              <a:t> = p ± Z</a:t>
            </a:r>
            <a:r>
              <a:rPr lang="el-GR" baseline="-25000" dirty="0"/>
              <a:t>α/2</a:t>
            </a:r>
            <a:r>
              <a:rPr lang="el-GR" dirty="0"/>
              <a:t>*</a:t>
            </a:r>
            <a:r>
              <a:rPr lang="pt-BR" dirty="0"/>
              <a:t> </a:t>
            </a:r>
            <a:r>
              <a:rPr lang="el-GR" dirty="0"/>
              <a:t>√(1/</a:t>
            </a:r>
            <a:r>
              <a:rPr lang="pt-BR" dirty="0"/>
              <a:t>n)*p*(1-p)*FPC</a:t>
            </a:r>
          </a:p>
          <a:p>
            <a:r>
              <a:rPr lang="pt-BR" dirty="0"/>
              <a:t>Onde	         é o Valor crítico da distribuição normal em </a:t>
            </a:r>
            <a:r>
              <a:rPr lang="el-GR" baseline="-25000" dirty="0"/>
              <a:t>α/2 </a:t>
            </a:r>
            <a:r>
              <a:rPr lang="pt-BR" dirty="0"/>
              <a:t>	 </a:t>
            </a:r>
          </a:p>
        </p:txBody>
      </p:sp>
      <p:cxnSp>
        <p:nvCxnSpPr>
          <p:cNvPr id="9" name="Conector reto 8">
            <a:extLst>
              <a:ext uri="{FF2B5EF4-FFF2-40B4-BE49-F238E27FC236}">
                <a16:creationId xmlns:a16="http://schemas.microsoft.com/office/drawing/2014/main" id="{43071011-0525-4386-896B-6CDE2E2ACE92}"/>
              </a:ext>
            </a:extLst>
          </p:cNvPr>
          <p:cNvCxnSpPr/>
          <p:nvPr/>
        </p:nvCxnSpPr>
        <p:spPr>
          <a:xfrm>
            <a:off x="6418555" y="3719744"/>
            <a:ext cx="19086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BFCF441C-365B-42E4-8206-B4E6F2976822}"/>
              </a:ext>
            </a:extLst>
          </p:cNvPr>
          <p:cNvPicPr>
            <a:picLocks noChangeAspect="1"/>
          </p:cNvPicPr>
          <p:nvPr/>
        </p:nvPicPr>
        <p:blipFill>
          <a:blip r:embed="rId2"/>
          <a:stretch>
            <a:fillRect/>
          </a:stretch>
        </p:blipFill>
        <p:spPr>
          <a:xfrm>
            <a:off x="1795954" y="3968622"/>
            <a:ext cx="778963" cy="665522"/>
          </a:xfrm>
          <a:prstGeom prst="rect">
            <a:avLst/>
          </a:prstGeom>
        </p:spPr>
      </p:pic>
    </p:spTree>
    <p:extLst>
      <p:ext uri="{BB962C8B-B14F-4D97-AF65-F5344CB8AC3E}">
        <p14:creationId xmlns:p14="http://schemas.microsoft.com/office/powerpoint/2010/main" val="13651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E65D9-0D5E-47C3-BF79-177EE607DA89}"/>
              </a:ext>
            </a:extLst>
          </p:cNvPr>
          <p:cNvSpPr>
            <a:spLocks noGrp="1"/>
          </p:cNvSpPr>
          <p:nvPr>
            <p:ph type="title"/>
          </p:nvPr>
        </p:nvSpPr>
        <p:spPr/>
        <p:txBody>
          <a:bodyPr/>
          <a:lstStyle/>
          <a:p>
            <a:r>
              <a:rPr lang="pt-BR"/>
              <a:t>Configuração dos intervalos</a:t>
            </a:r>
            <a:endParaRPr lang="pt-BR" dirty="0"/>
          </a:p>
        </p:txBody>
      </p:sp>
      <p:sp>
        <p:nvSpPr>
          <p:cNvPr id="3" name="Espaço Reservado para Conteúdo 2">
            <a:extLst>
              <a:ext uri="{FF2B5EF4-FFF2-40B4-BE49-F238E27FC236}">
                <a16:creationId xmlns:a16="http://schemas.microsoft.com/office/drawing/2014/main" id="{09386CF5-4FC6-4F8A-9EFD-11B0C2BDB14F}"/>
              </a:ext>
            </a:extLst>
          </p:cNvPr>
          <p:cNvSpPr>
            <a:spLocks noGrp="1"/>
          </p:cNvSpPr>
          <p:nvPr>
            <p:ph sz="half" idx="1"/>
          </p:nvPr>
        </p:nvSpPr>
        <p:spPr/>
        <p:txBody>
          <a:bodyPr>
            <a:normAutofit/>
          </a:bodyPr>
          <a:lstStyle/>
          <a:p>
            <a:pPr algn="just"/>
            <a:r>
              <a:rPr lang="pt-BR" dirty="0"/>
              <a:t>Na planilha </a:t>
            </a:r>
            <a:r>
              <a:rPr lang="pt-BR" dirty="0" err="1"/>
              <a:t>Dados_Resumidos</a:t>
            </a:r>
            <a:r>
              <a:rPr lang="pt-BR" dirty="0"/>
              <a:t>, abaixo dos dados tabela dinâmica copiada vamos configurar o nível de confiança para o cálculo dos intervalos, além de definir o tamanho da população.</a:t>
            </a:r>
          </a:p>
          <a:p>
            <a:pPr algn="just"/>
            <a:r>
              <a:rPr lang="pt-BR" dirty="0"/>
              <a:t>A princípio será definido uma confiança de 95% e uma população de 500 pessoas.</a:t>
            </a:r>
          </a:p>
          <a:p>
            <a:pPr algn="just"/>
            <a:r>
              <a:rPr lang="pt-BR" dirty="0"/>
              <a:t>Próximo passo é definir o parâmetro Alpha.</a:t>
            </a:r>
          </a:p>
          <a:p>
            <a:endParaRPr lang="pt-BR" dirty="0"/>
          </a:p>
        </p:txBody>
      </p:sp>
      <p:pic>
        <p:nvPicPr>
          <p:cNvPr id="6" name="Espaço Reservado para Conteúdo 5">
            <a:extLst>
              <a:ext uri="{FF2B5EF4-FFF2-40B4-BE49-F238E27FC236}">
                <a16:creationId xmlns:a16="http://schemas.microsoft.com/office/drawing/2014/main" id="{E5272B8E-3426-4CB7-9B11-0A884FF34E1C}"/>
              </a:ext>
            </a:extLst>
          </p:cNvPr>
          <p:cNvPicPr>
            <a:picLocks noGrp="1" noChangeAspect="1"/>
          </p:cNvPicPr>
          <p:nvPr>
            <p:ph sz="half" idx="2"/>
          </p:nvPr>
        </p:nvPicPr>
        <p:blipFill>
          <a:blip r:embed="rId2"/>
          <a:stretch>
            <a:fillRect/>
          </a:stretch>
        </p:blipFill>
        <p:spPr>
          <a:xfrm>
            <a:off x="6526530" y="2920365"/>
            <a:ext cx="4320540" cy="1874520"/>
          </a:xfrm>
        </p:spPr>
      </p:pic>
      <p:cxnSp>
        <p:nvCxnSpPr>
          <p:cNvPr id="8" name="Conector de Seta Reta 7">
            <a:extLst>
              <a:ext uri="{FF2B5EF4-FFF2-40B4-BE49-F238E27FC236}">
                <a16:creationId xmlns:a16="http://schemas.microsoft.com/office/drawing/2014/main" id="{7C08E6D0-6727-415D-AA07-08A5E11844D9}"/>
              </a:ext>
            </a:extLst>
          </p:cNvPr>
          <p:cNvCxnSpPr>
            <a:cxnSpLocks/>
          </p:cNvCxnSpPr>
          <p:nvPr/>
        </p:nvCxnSpPr>
        <p:spPr>
          <a:xfrm flipV="1">
            <a:off x="5747089" y="3169328"/>
            <a:ext cx="3103948" cy="11499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a:extLst>
              <a:ext uri="{FF2B5EF4-FFF2-40B4-BE49-F238E27FC236}">
                <a16:creationId xmlns:a16="http://schemas.microsoft.com/office/drawing/2014/main" id="{45A8271F-91F0-4BF0-9622-527823FA525D}"/>
              </a:ext>
            </a:extLst>
          </p:cNvPr>
          <p:cNvCxnSpPr>
            <a:cxnSpLocks/>
          </p:cNvCxnSpPr>
          <p:nvPr/>
        </p:nvCxnSpPr>
        <p:spPr>
          <a:xfrm>
            <a:off x="5761608" y="4323425"/>
            <a:ext cx="1926454" cy="319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5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36E05-6B17-4496-872B-5F4471124B41}"/>
              </a:ext>
            </a:extLst>
          </p:cNvPr>
          <p:cNvSpPr>
            <a:spLocks noGrp="1"/>
          </p:cNvSpPr>
          <p:nvPr>
            <p:ph type="title"/>
          </p:nvPr>
        </p:nvSpPr>
        <p:spPr>
          <a:xfrm>
            <a:off x="1371600" y="685800"/>
            <a:ext cx="9601200" cy="965447"/>
          </a:xfrm>
        </p:spPr>
        <p:txBody>
          <a:bodyPr/>
          <a:lstStyle/>
          <a:p>
            <a:r>
              <a:rPr lang="pt-BR" dirty="0"/>
              <a:t>Cálculo do fator FPC</a:t>
            </a:r>
          </a:p>
        </p:txBody>
      </p:sp>
      <p:sp>
        <p:nvSpPr>
          <p:cNvPr id="3" name="Espaço Reservado para Conteúdo 2">
            <a:extLst>
              <a:ext uri="{FF2B5EF4-FFF2-40B4-BE49-F238E27FC236}">
                <a16:creationId xmlns:a16="http://schemas.microsoft.com/office/drawing/2014/main" id="{F709A2DE-245B-4CC1-95A3-045E7B149BD4}"/>
              </a:ext>
            </a:extLst>
          </p:cNvPr>
          <p:cNvSpPr>
            <a:spLocks noGrp="1"/>
          </p:cNvSpPr>
          <p:nvPr>
            <p:ph sz="half" idx="1"/>
          </p:nvPr>
        </p:nvSpPr>
        <p:spPr>
          <a:xfrm>
            <a:off x="1371600" y="1873188"/>
            <a:ext cx="4447786" cy="3994212"/>
          </a:xfrm>
        </p:spPr>
        <p:txBody>
          <a:bodyPr>
            <a:normAutofit fontScale="92500" lnSpcReduction="20000"/>
          </a:bodyPr>
          <a:lstStyle/>
          <a:p>
            <a:pPr algn="just"/>
            <a:r>
              <a:rPr lang="pt-BR" dirty="0"/>
              <a:t>Clique na célula B33 da planilha </a:t>
            </a:r>
            <a:r>
              <a:rPr lang="pt-BR" dirty="0" err="1"/>
              <a:t>Dados_Resumidos</a:t>
            </a:r>
            <a:r>
              <a:rPr lang="pt-BR" dirty="0"/>
              <a:t> e altere o nome para “N”. Esse passo é somente para facilitar o cálculo!</a:t>
            </a:r>
          </a:p>
          <a:p>
            <a:pPr algn="just"/>
            <a:r>
              <a:rPr lang="pt-BR" dirty="0"/>
              <a:t>Clique na célula B34 da planilha </a:t>
            </a:r>
            <a:r>
              <a:rPr lang="pt-BR" dirty="0" err="1"/>
              <a:t>Dados_Resumidos</a:t>
            </a:r>
            <a:r>
              <a:rPr lang="pt-BR" dirty="0"/>
              <a:t> e altere o nome para “Alpha”.</a:t>
            </a:r>
          </a:p>
          <a:p>
            <a:pPr algn="just"/>
            <a:r>
              <a:rPr lang="pt-BR" dirty="0"/>
              <a:t>Crie uma nova coluna com o nome FPC.</a:t>
            </a:r>
          </a:p>
          <a:p>
            <a:pPr algn="just"/>
            <a:r>
              <a:rPr lang="pt-BR" dirty="0"/>
              <a:t>Na célula K2 insira a fórmula “=(N-J2)/(N-1)”</a:t>
            </a:r>
          </a:p>
          <a:p>
            <a:pPr algn="just"/>
            <a:r>
              <a:rPr lang="pt-BR" dirty="0"/>
              <a:t>Arraste a célula selecionada K2 para obter o fator FPC das demais perguntas.</a:t>
            </a:r>
          </a:p>
          <a:p>
            <a:pPr algn="just"/>
            <a:r>
              <a:rPr lang="pt-BR" dirty="0"/>
              <a:t>Observe que se a população for alterada o fator FPC é alterado automaticamente.</a:t>
            </a:r>
          </a:p>
          <a:p>
            <a:endParaRPr lang="pt-BR" dirty="0"/>
          </a:p>
        </p:txBody>
      </p:sp>
      <p:pic>
        <p:nvPicPr>
          <p:cNvPr id="10" name="Espaço Reservado para Conteúdo 9">
            <a:extLst>
              <a:ext uri="{FF2B5EF4-FFF2-40B4-BE49-F238E27FC236}">
                <a16:creationId xmlns:a16="http://schemas.microsoft.com/office/drawing/2014/main" id="{D82D82F0-1F45-4580-9108-79FB01D94E4E}"/>
              </a:ext>
            </a:extLst>
          </p:cNvPr>
          <p:cNvPicPr>
            <a:picLocks noGrp="1" noChangeAspect="1"/>
          </p:cNvPicPr>
          <p:nvPr>
            <p:ph sz="half" idx="2"/>
          </p:nvPr>
        </p:nvPicPr>
        <p:blipFill>
          <a:blip r:embed="rId2"/>
          <a:stretch>
            <a:fillRect/>
          </a:stretch>
        </p:blipFill>
        <p:spPr>
          <a:xfrm>
            <a:off x="6524625" y="1753764"/>
            <a:ext cx="4448175" cy="1419822"/>
          </a:xfrm>
        </p:spPr>
      </p:pic>
      <p:pic>
        <p:nvPicPr>
          <p:cNvPr id="12" name="Imagem 11">
            <a:extLst>
              <a:ext uri="{FF2B5EF4-FFF2-40B4-BE49-F238E27FC236}">
                <a16:creationId xmlns:a16="http://schemas.microsoft.com/office/drawing/2014/main" id="{660726F5-6B08-483B-A790-A43957D0F79B}"/>
              </a:ext>
            </a:extLst>
          </p:cNvPr>
          <p:cNvPicPr>
            <a:picLocks noChangeAspect="1"/>
          </p:cNvPicPr>
          <p:nvPr/>
        </p:nvPicPr>
        <p:blipFill>
          <a:blip r:embed="rId3"/>
          <a:stretch>
            <a:fillRect/>
          </a:stretch>
        </p:blipFill>
        <p:spPr>
          <a:xfrm>
            <a:off x="6524624" y="3684414"/>
            <a:ext cx="4448175" cy="1850624"/>
          </a:xfrm>
          <a:prstGeom prst="rect">
            <a:avLst/>
          </a:prstGeom>
        </p:spPr>
      </p:pic>
      <p:cxnSp>
        <p:nvCxnSpPr>
          <p:cNvPr id="14" name="Conector de Seta Reta 13">
            <a:extLst>
              <a:ext uri="{FF2B5EF4-FFF2-40B4-BE49-F238E27FC236}">
                <a16:creationId xmlns:a16="http://schemas.microsoft.com/office/drawing/2014/main" id="{85656273-8883-4389-9BF5-0E17A8A173FC}"/>
              </a:ext>
            </a:extLst>
          </p:cNvPr>
          <p:cNvCxnSpPr>
            <a:cxnSpLocks/>
            <a:stCxn id="3" idx="3"/>
          </p:cNvCxnSpPr>
          <p:nvPr/>
        </p:nvCxnSpPr>
        <p:spPr>
          <a:xfrm flipV="1">
            <a:off x="5819386" y="2019670"/>
            <a:ext cx="2596645" cy="18506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999EEDF-F215-49CD-AA34-586DFE547951}"/>
              </a:ext>
            </a:extLst>
          </p:cNvPr>
          <p:cNvCxnSpPr>
            <a:cxnSpLocks/>
          </p:cNvCxnSpPr>
          <p:nvPr/>
        </p:nvCxnSpPr>
        <p:spPr>
          <a:xfrm>
            <a:off x="4722920" y="4731798"/>
            <a:ext cx="1649696" cy="1065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94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8E54B3-3C2A-411F-874F-917305C83DD3}"/>
              </a:ext>
            </a:extLst>
          </p:cNvPr>
          <p:cNvSpPr>
            <a:spLocks noGrp="1"/>
          </p:cNvSpPr>
          <p:nvPr>
            <p:ph type="title"/>
          </p:nvPr>
        </p:nvSpPr>
        <p:spPr/>
        <p:txBody>
          <a:bodyPr/>
          <a:lstStyle/>
          <a:p>
            <a:r>
              <a:rPr lang="pt-BR" dirty="0"/>
              <a:t>Proporção das Respostas</a:t>
            </a:r>
          </a:p>
        </p:txBody>
      </p:sp>
      <p:sp>
        <p:nvSpPr>
          <p:cNvPr id="6" name="Espaço Reservado para Conteúdo 5">
            <a:extLst>
              <a:ext uri="{FF2B5EF4-FFF2-40B4-BE49-F238E27FC236}">
                <a16:creationId xmlns:a16="http://schemas.microsoft.com/office/drawing/2014/main" id="{F410F486-7ED0-44E5-98E8-2126EC3BDD31}"/>
              </a:ext>
            </a:extLst>
          </p:cNvPr>
          <p:cNvSpPr>
            <a:spLocks noGrp="1"/>
          </p:cNvSpPr>
          <p:nvPr>
            <p:ph sz="half" idx="1"/>
          </p:nvPr>
        </p:nvSpPr>
        <p:spPr>
          <a:xfrm>
            <a:off x="1371599" y="1862565"/>
            <a:ext cx="4666859" cy="4090560"/>
          </a:xfrm>
        </p:spPr>
        <p:txBody>
          <a:bodyPr>
            <a:normAutofit fontScale="92500"/>
          </a:bodyPr>
          <a:lstStyle/>
          <a:p>
            <a:pPr algn="just"/>
            <a:r>
              <a:rPr lang="pt-BR" dirty="0"/>
              <a:t>Os resultados dos intervalos de confiança serão baseados nas proporções das respostas, por isso vamos calcular esses valores:</a:t>
            </a:r>
          </a:p>
          <a:p>
            <a:pPr algn="just"/>
            <a:r>
              <a:rPr lang="pt-BR" dirty="0"/>
              <a:t>Crie uma nova planilha com o nome </a:t>
            </a:r>
            <a:r>
              <a:rPr lang="pt-BR" dirty="0" err="1"/>
              <a:t>Dados_Porcentagem</a:t>
            </a:r>
            <a:r>
              <a:rPr lang="pt-BR" dirty="0"/>
              <a:t>, com o mesmo cabeçalho de perguntas e respostas da planilha </a:t>
            </a:r>
            <a:r>
              <a:rPr lang="pt-BR" dirty="0" err="1"/>
              <a:t>Dados_Resumidos</a:t>
            </a:r>
            <a:r>
              <a:rPr lang="pt-BR" dirty="0"/>
              <a:t>.</a:t>
            </a:r>
          </a:p>
          <a:p>
            <a:pPr algn="just"/>
            <a:r>
              <a:rPr lang="pt-BR" dirty="0"/>
              <a:t>Na célula B2 da planilha </a:t>
            </a:r>
            <a:r>
              <a:rPr lang="pt-BR" dirty="0" err="1"/>
              <a:t>Dados_Porcentagens</a:t>
            </a:r>
            <a:r>
              <a:rPr lang="pt-BR" dirty="0"/>
              <a:t> entre com a fórmula “=Dados_Resumidos!B2/</a:t>
            </a:r>
            <a:r>
              <a:rPr lang="pt-BR" dirty="0" err="1"/>
              <a:t>Dados_Resumidos</a:t>
            </a:r>
            <a:r>
              <a:rPr lang="pt-BR" dirty="0"/>
              <a:t>!$J2” para calcular a porcentagem das respostas.</a:t>
            </a:r>
          </a:p>
          <a:p>
            <a:pPr algn="just"/>
            <a:r>
              <a:rPr lang="pt-BR" dirty="0"/>
              <a:t> Arraste a fórmula para preencher os demais campos da tabela.</a:t>
            </a:r>
          </a:p>
          <a:p>
            <a:endParaRPr lang="pt-BR" dirty="0"/>
          </a:p>
          <a:p>
            <a:endParaRPr lang="pt-BR" dirty="0"/>
          </a:p>
        </p:txBody>
      </p:sp>
      <p:pic>
        <p:nvPicPr>
          <p:cNvPr id="9" name="Espaço Reservado para Conteúdo 8" descr="Uma imagem contendo captura de tela&#10;&#10;Descrição gerada automaticamente">
            <a:extLst>
              <a:ext uri="{FF2B5EF4-FFF2-40B4-BE49-F238E27FC236}">
                <a16:creationId xmlns:a16="http://schemas.microsoft.com/office/drawing/2014/main" id="{572E0FB0-86D4-4390-94A9-1D645259C298}"/>
              </a:ext>
            </a:extLst>
          </p:cNvPr>
          <p:cNvPicPr>
            <a:picLocks noGrp="1" noChangeAspect="1"/>
          </p:cNvPicPr>
          <p:nvPr>
            <p:ph sz="half" idx="2"/>
          </p:nvPr>
        </p:nvPicPr>
        <p:blipFill>
          <a:blip r:embed="rId2"/>
          <a:stretch>
            <a:fillRect/>
          </a:stretch>
        </p:blipFill>
        <p:spPr>
          <a:xfrm>
            <a:off x="6372615" y="1862565"/>
            <a:ext cx="4937125" cy="1913669"/>
          </a:xfrm>
        </p:spPr>
      </p:pic>
      <p:pic>
        <p:nvPicPr>
          <p:cNvPr id="12" name="Imagem 11">
            <a:extLst>
              <a:ext uri="{FF2B5EF4-FFF2-40B4-BE49-F238E27FC236}">
                <a16:creationId xmlns:a16="http://schemas.microsoft.com/office/drawing/2014/main" id="{63871B96-0431-4C33-8395-A65F6B672DA6}"/>
              </a:ext>
            </a:extLst>
          </p:cNvPr>
          <p:cNvPicPr>
            <a:picLocks noChangeAspect="1"/>
          </p:cNvPicPr>
          <p:nvPr/>
        </p:nvPicPr>
        <p:blipFill rotWithShape="1">
          <a:blip r:embed="rId3"/>
          <a:srcRect b="71988"/>
          <a:stretch/>
        </p:blipFill>
        <p:spPr>
          <a:xfrm>
            <a:off x="6372615" y="4181475"/>
            <a:ext cx="4937125" cy="1771650"/>
          </a:xfrm>
          <a:prstGeom prst="rect">
            <a:avLst/>
          </a:prstGeom>
        </p:spPr>
      </p:pic>
      <p:cxnSp>
        <p:nvCxnSpPr>
          <p:cNvPr id="14" name="Conector de Seta Reta 13">
            <a:extLst>
              <a:ext uri="{FF2B5EF4-FFF2-40B4-BE49-F238E27FC236}">
                <a16:creationId xmlns:a16="http://schemas.microsoft.com/office/drawing/2014/main" id="{4BEBA06A-9EF2-47AE-84F5-309CD28F62B1}"/>
              </a:ext>
            </a:extLst>
          </p:cNvPr>
          <p:cNvCxnSpPr>
            <a:cxnSpLocks/>
          </p:cNvCxnSpPr>
          <p:nvPr/>
        </p:nvCxnSpPr>
        <p:spPr>
          <a:xfrm flipV="1">
            <a:off x="6038458" y="3057826"/>
            <a:ext cx="2137876" cy="19136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EA4BB513-AFD6-430B-A343-8A4C20D53A19}"/>
              </a:ext>
            </a:extLst>
          </p:cNvPr>
          <p:cNvCxnSpPr>
            <a:cxnSpLocks/>
          </p:cNvCxnSpPr>
          <p:nvPr/>
        </p:nvCxnSpPr>
        <p:spPr>
          <a:xfrm>
            <a:off x="3453414" y="5699464"/>
            <a:ext cx="276983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69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5B025-14E3-49E5-8465-E18122AB06B9}"/>
              </a:ext>
            </a:extLst>
          </p:cNvPr>
          <p:cNvSpPr>
            <a:spLocks noGrp="1"/>
          </p:cNvSpPr>
          <p:nvPr>
            <p:ph type="title"/>
          </p:nvPr>
        </p:nvSpPr>
        <p:spPr>
          <a:xfrm>
            <a:off x="1097280" y="745724"/>
            <a:ext cx="10058400" cy="991636"/>
          </a:xfrm>
        </p:spPr>
        <p:txBody>
          <a:bodyPr/>
          <a:lstStyle/>
          <a:p>
            <a:r>
              <a:rPr lang="pt-BR" dirty="0"/>
              <a:t>Cálculo do Erro</a:t>
            </a:r>
          </a:p>
        </p:txBody>
      </p:sp>
      <p:sp>
        <p:nvSpPr>
          <p:cNvPr id="3" name="Espaço Reservado para Conteúdo 2">
            <a:extLst>
              <a:ext uri="{FF2B5EF4-FFF2-40B4-BE49-F238E27FC236}">
                <a16:creationId xmlns:a16="http://schemas.microsoft.com/office/drawing/2014/main" id="{49C1A2D7-7DB3-4A0F-871A-D2D02C6B1E3E}"/>
              </a:ext>
            </a:extLst>
          </p:cNvPr>
          <p:cNvSpPr>
            <a:spLocks noGrp="1"/>
          </p:cNvSpPr>
          <p:nvPr>
            <p:ph sz="half" idx="1"/>
          </p:nvPr>
        </p:nvSpPr>
        <p:spPr>
          <a:xfrm>
            <a:off x="1432963" y="1855433"/>
            <a:ext cx="9795186" cy="1675708"/>
          </a:xfrm>
        </p:spPr>
        <p:txBody>
          <a:bodyPr>
            <a:normAutofit lnSpcReduction="10000"/>
          </a:bodyPr>
          <a:lstStyle/>
          <a:p>
            <a:pPr algn="just"/>
            <a:r>
              <a:rPr lang="pt-BR" dirty="0"/>
              <a:t>Crie Uma planilha nova com o nome Erros.</a:t>
            </a:r>
          </a:p>
          <a:p>
            <a:pPr algn="just"/>
            <a:r>
              <a:rPr lang="pt-BR" dirty="0"/>
              <a:t>Copie o cabeçalho com as perguntas e respostas da planilha </a:t>
            </a:r>
            <a:r>
              <a:rPr lang="pt-BR" dirty="0" err="1"/>
              <a:t>Dados_Resumidos</a:t>
            </a:r>
            <a:r>
              <a:rPr lang="pt-BR" dirty="0"/>
              <a:t>.</a:t>
            </a:r>
          </a:p>
          <a:p>
            <a:pPr algn="just"/>
            <a:r>
              <a:rPr lang="pt-BR" dirty="0"/>
              <a:t>Na célula B2 coloque a seguinte fórmula “=Alpha*RAIZ((Dados_Porcentagem!B2)*(1-Dados_Porcentagem!B2)*(1/</a:t>
            </a:r>
            <a:r>
              <a:rPr lang="pt-BR" dirty="0" err="1"/>
              <a:t>Dados_Resumidos</a:t>
            </a:r>
            <a:r>
              <a:rPr lang="pt-BR" dirty="0"/>
              <a:t>!$J2))” e arraste a célula para preencher os demais campos da tabela.</a:t>
            </a:r>
          </a:p>
        </p:txBody>
      </p:sp>
      <p:pic>
        <p:nvPicPr>
          <p:cNvPr id="6" name="Imagem 5">
            <a:extLst>
              <a:ext uri="{FF2B5EF4-FFF2-40B4-BE49-F238E27FC236}">
                <a16:creationId xmlns:a16="http://schemas.microsoft.com/office/drawing/2014/main" id="{F5F960A5-5DB2-4821-9359-E257220417A8}"/>
              </a:ext>
            </a:extLst>
          </p:cNvPr>
          <p:cNvPicPr>
            <a:picLocks noChangeAspect="1"/>
          </p:cNvPicPr>
          <p:nvPr/>
        </p:nvPicPr>
        <p:blipFill>
          <a:blip r:embed="rId2"/>
          <a:stretch>
            <a:fillRect/>
          </a:stretch>
        </p:blipFill>
        <p:spPr>
          <a:xfrm>
            <a:off x="1554481" y="3531141"/>
            <a:ext cx="9601199" cy="1254868"/>
          </a:xfrm>
          <a:prstGeom prst="rect">
            <a:avLst/>
          </a:prstGeom>
        </p:spPr>
      </p:pic>
      <p:graphicFrame>
        <p:nvGraphicFramePr>
          <p:cNvPr id="7" name="Tabela 6">
            <a:extLst>
              <a:ext uri="{FF2B5EF4-FFF2-40B4-BE49-F238E27FC236}">
                <a16:creationId xmlns:a16="http://schemas.microsoft.com/office/drawing/2014/main" id="{C49F1785-77B9-4CD7-802E-2EB7547E6434}"/>
              </a:ext>
            </a:extLst>
          </p:cNvPr>
          <p:cNvGraphicFramePr>
            <a:graphicFrameLocks noGrp="1"/>
          </p:cNvGraphicFramePr>
          <p:nvPr>
            <p:extLst>
              <p:ext uri="{D42A27DB-BD31-4B8C-83A1-F6EECF244321}">
                <p14:modId xmlns:p14="http://schemas.microsoft.com/office/powerpoint/2010/main" val="3294793816"/>
              </p:ext>
            </p:extLst>
          </p:nvPr>
        </p:nvGraphicFramePr>
        <p:xfrm>
          <a:off x="1554481" y="4900969"/>
          <a:ext cx="5013545" cy="1082580"/>
        </p:xfrm>
        <a:graphic>
          <a:graphicData uri="http://schemas.openxmlformats.org/drawingml/2006/table">
            <a:tbl>
              <a:tblPr>
                <a:tableStyleId>{5C22544A-7EE6-4342-B048-85BDC9FD1C3A}</a:tableStyleId>
              </a:tblPr>
              <a:tblGrid>
                <a:gridCol w="1399129">
                  <a:extLst>
                    <a:ext uri="{9D8B030D-6E8A-4147-A177-3AD203B41FA5}">
                      <a16:colId xmlns:a16="http://schemas.microsoft.com/office/drawing/2014/main" val="3574607"/>
                    </a:ext>
                  </a:extLst>
                </a:gridCol>
                <a:gridCol w="451802">
                  <a:extLst>
                    <a:ext uri="{9D8B030D-6E8A-4147-A177-3AD203B41FA5}">
                      <a16:colId xmlns:a16="http://schemas.microsoft.com/office/drawing/2014/main" val="2562184302"/>
                    </a:ext>
                  </a:extLst>
                </a:gridCol>
                <a:gridCol w="451802">
                  <a:extLst>
                    <a:ext uri="{9D8B030D-6E8A-4147-A177-3AD203B41FA5}">
                      <a16:colId xmlns:a16="http://schemas.microsoft.com/office/drawing/2014/main" val="1401332882"/>
                    </a:ext>
                  </a:extLst>
                </a:gridCol>
                <a:gridCol w="451802">
                  <a:extLst>
                    <a:ext uri="{9D8B030D-6E8A-4147-A177-3AD203B41FA5}">
                      <a16:colId xmlns:a16="http://schemas.microsoft.com/office/drawing/2014/main" val="126452337"/>
                    </a:ext>
                  </a:extLst>
                </a:gridCol>
                <a:gridCol w="451802">
                  <a:extLst>
                    <a:ext uri="{9D8B030D-6E8A-4147-A177-3AD203B41FA5}">
                      <a16:colId xmlns:a16="http://schemas.microsoft.com/office/drawing/2014/main" val="3407194706"/>
                    </a:ext>
                  </a:extLst>
                </a:gridCol>
                <a:gridCol w="451802">
                  <a:extLst>
                    <a:ext uri="{9D8B030D-6E8A-4147-A177-3AD203B41FA5}">
                      <a16:colId xmlns:a16="http://schemas.microsoft.com/office/drawing/2014/main" val="3918512427"/>
                    </a:ext>
                  </a:extLst>
                </a:gridCol>
                <a:gridCol w="451802">
                  <a:extLst>
                    <a:ext uri="{9D8B030D-6E8A-4147-A177-3AD203B41FA5}">
                      <a16:colId xmlns:a16="http://schemas.microsoft.com/office/drawing/2014/main" val="454156740"/>
                    </a:ext>
                  </a:extLst>
                </a:gridCol>
                <a:gridCol w="451802">
                  <a:extLst>
                    <a:ext uri="{9D8B030D-6E8A-4147-A177-3AD203B41FA5}">
                      <a16:colId xmlns:a16="http://schemas.microsoft.com/office/drawing/2014/main" val="1140441693"/>
                    </a:ext>
                  </a:extLst>
                </a:gridCol>
                <a:gridCol w="451802">
                  <a:extLst>
                    <a:ext uri="{9D8B030D-6E8A-4147-A177-3AD203B41FA5}">
                      <a16:colId xmlns:a16="http://schemas.microsoft.com/office/drawing/2014/main" val="1262624903"/>
                    </a:ext>
                  </a:extLst>
                </a:gridCol>
              </a:tblGrid>
              <a:tr h="216516">
                <a:tc>
                  <a:txBody>
                    <a:bodyPr/>
                    <a:lstStyle/>
                    <a:p>
                      <a:pPr algn="l" fontAlgn="b"/>
                      <a:r>
                        <a:rPr lang="pt-BR" sz="1100" u="none" strike="noStrike">
                          <a:effectLst/>
                        </a:rPr>
                        <a:t>Pergunta/Resposta</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5</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6</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7</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8</a:t>
                      </a:r>
                      <a:endParaRPr lang="pt-B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1995299"/>
                  </a:ext>
                </a:extLst>
              </a:tr>
              <a:tr h="216516">
                <a:tc>
                  <a:txBody>
                    <a:bodyPr/>
                    <a:lstStyle/>
                    <a:p>
                      <a:pPr algn="r" fontAlgn="b"/>
                      <a:r>
                        <a:rPr lang="pt-BR" sz="1100" u="none" strike="noStrike">
                          <a:effectLst/>
                        </a:rPr>
                        <a:t>1</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0,063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0,063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8558893"/>
                  </a:ext>
                </a:extLst>
              </a:tr>
              <a:tr h="216516">
                <a:tc>
                  <a:txBody>
                    <a:bodyPr/>
                    <a:lstStyle/>
                    <a:p>
                      <a:pPr algn="r" fontAlgn="b"/>
                      <a:r>
                        <a:rPr lang="pt-BR" sz="1100" u="none" strike="noStrike">
                          <a:effectLst/>
                        </a:rPr>
                        <a:t>2</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0,038</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0,038</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84468154"/>
                  </a:ext>
                </a:extLst>
              </a:tr>
              <a:tr h="216516">
                <a:tc>
                  <a:txBody>
                    <a:bodyPr/>
                    <a:lstStyle/>
                    <a:p>
                      <a:pPr algn="r" fontAlgn="b"/>
                      <a:r>
                        <a:rPr lang="pt-BR" sz="1100" u="none" strike="noStrike">
                          <a:effectLst/>
                        </a:rPr>
                        <a:t>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0,053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0,094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0,122</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0,094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0,113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0,109</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4262402"/>
                  </a:ext>
                </a:extLst>
              </a:tr>
              <a:tr h="216516">
                <a:tc>
                  <a:txBody>
                    <a:bodyPr/>
                    <a:lstStyle/>
                    <a:p>
                      <a:pPr algn="r" fontAlgn="b"/>
                      <a:r>
                        <a:rPr lang="pt-BR" sz="1100" u="none" strike="noStrike">
                          <a:effectLst/>
                        </a:rPr>
                        <a:t>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0,129</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0,094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0,094</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0,053</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a:effectLst/>
                        </a:rPr>
                        <a:t>0,131</a:t>
                      </a:r>
                      <a:endParaRPr lang="pt-B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pt-BR" sz="1100" u="none" strike="noStrike" dirty="0">
                          <a:effectLst/>
                        </a:rPr>
                        <a:t>0</a:t>
                      </a:r>
                      <a:endParaRPr lang="pt-B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7256652"/>
                  </a:ext>
                </a:extLst>
              </a:tr>
            </a:tbl>
          </a:graphicData>
        </a:graphic>
      </p:graphicFrame>
    </p:spTree>
    <p:extLst>
      <p:ext uri="{BB962C8B-B14F-4D97-AF65-F5344CB8AC3E}">
        <p14:creationId xmlns:p14="http://schemas.microsoft.com/office/powerpoint/2010/main" val="41631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92ADA21-B731-46C8-AEBC-E27C8854989D}"/>
              </a:ext>
            </a:extLst>
          </p:cNvPr>
          <p:cNvSpPr>
            <a:spLocks noGrp="1"/>
          </p:cNvSpPr>
          <p:nvPr>
            <p:ph type="title"/>
          </p:nvPr>
        </p:nvSpPr>
        <p:spPr>
          <a:xfrm>
            <a:off x="492370" y="516835"/>
            <a:ext cx="3084844" cy="5772840"/>
          </a:xfrm>
        </p:spPr>
        <p:txBody>
          <a:bodyPr anchor="ctr">
            <a:normAutofit/>
          </a:bodyPr>
          <a:lstStyle/>
          <a:p>
            <a:r>
              <a:rPr lang="pt-BR" sz="3600">
                <a:solidFill>
                  <a:srgbClr val="FFFFFF"/>
                </a:solidFill>
              </a:rPr>
              <a:t>Observações sobre o cálculo do Erro</a:t>
            </a:r>
          </a:p>
        </p:txBody>
      </p:sp>
      <p:sp>
        <p:nvSpPr>
          <p:cNvPr id="16" name="Rectangle 1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Espaço Reservado para Conteúdo 4">
            <a:extLst>
              <a:ext uri="{FF2B5EF4-FFF2-40B4-BE49-F238E27FC236}">
                <a16:creationId xmlns:a16="http://schemas.microsoft.com/office/drawing/2014/main" id="{FF097B3E-6493-4371-B323-54DA1C826E93}"/>
              </a:ext>
            </a:extLst>
          </p:cNvPr>
          <p:cNvGraphicFramePr>
            <a:graphicFrameLocks noGrp="1"/>
          </p:cNvGraphicFramePr>
          <p:nvPr>
            <p:ph idx="1"/>
            <p:extLst>
              <p:ext uri="{D42A27DB-BD31-4B8C-83A1-F6EECF244321}">
                <p14:modId xmlns:p14="http://schemas.microsoft.com/office/powerpoint/2010/main" val="59601053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35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C17AE6E-8DDC-4169-AFEE-17CD9FC66180}"/>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Preparação dos Dados</a:t>
            </a:r>
          </a:p>
        </p:txBody>
      </p:sp>
      <p:sp>
        <p:nvSpPr>
          <p:cNvPr id="3" name="Espaço Reservado para Conteúdo 2">
            <a:extLst>
              <a:ext uri="{FF2B5EF4-FFF2-40B4-BE49-F238E27FC236}">
                <a16:creationId xmlns:a16="http://schemas.microsoft.com/office/drawing/2014/main" id="{D45D58A7-4F69-41F2-8F71-6685DAC4EDCB}"/>
              </a:ext>
            </a:extLst>
          </p:cNvPr>
          <p:cNvSpPr>
            <a:spLocks noGrp="1"/>
          </p:cNvSpPr>
          <p:nvPr>
            <p:ph idx="1"/>
          </p:nvPr>
        </p:nvSpPr>
        <p:spPr>
          <a:xfrm>
            <a:off x="492370" y="2653800"/>
            <a:ext cx="3218495" cy="3335519"/>
          </a:xfrm>
        </p:spPr>
        <p:txBody>
          <a:bodyPr>
            <a:normAutofit/>
          </a:bodyPr>
          <a:lstStyle/>
          <a:p>
            <a:r>
              <a:rPr lang="pt-BR" sz="1500" dirty="0">
                <a:solidFill>
                  <a:srgbClr val="FFFFFF"/>
                </a:solidFill>
              </a:rPr>
              <a:t>Abra um novo arquivo em branco do Excel, clique em Obter Dados -&gt; De arquivo -&gt; Da pasta de Trabalho, selecione dados.xlsx e clique em importar;</a:t>
            </a:r>
          </a:p>
          <a:p>
            <a:r>
              <a:rPr lang="pt-BR" sz="1500" dirty="0">
                <a:solidFill>
                  <a:srgbClr val="FFFFFF"/>
                </a:solidFill>
              </a:rPr>
              <a:t>Selecione </a:t>
            </a:r>
            <a:r>
              <a:rPr lang="pt-BR" sz="1500" dirty="0" err="1">
                <a:solidFill>
                  <a:srgbClr val="FFFFFF"/>
                </a:solidFill>
              </a:rPr>
              <a:t>Dados_Porcentagem,Dados_Resumidos</a:t>
            </a:r>
            <a:r>
              <a:rPr lang="pt-BR" sz="1500" dirty="0">
                <a:solidFill>
                  <a:srgbClr val="FFFFFF"/>
                </a:solidFill>
              </a:rPr>
              <a:t> e Erros e clique em transformar Dados</a:t>
            </a:r>
          </a:p>
          <a:p>
            <a:endParaRPr lang="pt-BR" sz="1500" dirty="0">
              <a:solidFill>
                <a:srgbClr val="FFFFFF"/>
              </a:solidFill>
            </a:endParaRPr>
          </a:p>
          <a:p>
            <a:endParaRPr lang="pt-BR" sz="1500" dirty="0">
              <a:solidFill>
                <a:srgbClr val="FFFFFF"/>
              </a:solidFill>
            </a:endParaRPr>
          </a:p>
        </p:txBody>
      </p:sp>
      <p:sp>
        <p:nvSpPr>
          <p:cNvPr id="14"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AD81CF6F-28CD-4EF8-A23D-BC8650C1FBC9}"/>
              </a:ext>
            </a:extLst>
          </p:cNvPr>
          <p:cNvPicPr>
            <a:picLocks noChangeAspect="1"/>
          </p:cNvPicPr>
          <p:nvPr/>
        </p:nvPicPr>
        <p:blipFill rotWithShape="1">
          <a:blip r:embed="rId2"/>
          <a:srcRect l="21304" t="6951" r="14388" b="12482"/>
          <a:stretch/>
        </p:blipFill>
        <p:spPr>
          <a:xfrm>
            <a:off x="4513663" y="1033639"/>
            <a:ext cx="7026436" cy="5171852"/>
          </a:xfrm>
          <a:prstGeom prst="rect">
            <a:avLst/>
          </a:prstGeom>
        </p:spPr>
      </p:pic>
    </p:spTree>
    <p:extLst>
      <p:ext uri="{BB962C8B-B14F-4D97-AF65-F5344CB8AC3E}">
        <p14:creationId xmlns:p14="http://schemas.microsoft.com/office/powerpoint/2010/main" val="2686263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B9964E1-7B18-47D3-AFAB-DB5AF89375EF}"/>
              </a:ext>
            </a:extLst>
          </p:cNvPr>
          <p:cNvSpPr>
            <a:spLocks noGrp="1"/>
          </p:cNvSpPr>
          <p:nvPr>
            <p:ph type="title"/>
          </p:nvPr>
        </p:nvSpPr>
        <p:spPr>
          <a:xfrm>
            <a:off x="492370" y="516835"/>
            <a:ext cx="3084844" cy="5772840"/>
          </a:xfrm>
        </p:spPr>
        <p:txBody>
          <a:bodyPr anchor="ctr">
            <a:normAutofit/>
          </a:bodyPr>
          <a:lstStyle/>
          <a:p>
            <a:r>
              <a:rPr lang="pt-BR" sz="3600">
                <a:solidFill>
                  <a:srgbClr val="FFFFFF"/>
                </a:solidFill>
              </a:rPr>
              <a:t>Objetivos</a:t>
            </a:r>
          </a:p>
        </p:txBody>
      </p:sp>
      <p:sp>
        <p:nvSpPr>
          <p:cNvPr id="44" name="Rectangle 4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Espaço Reservado para Conteúdo 2">
            <a:extLst>
              <a:ext uri="{FF2B5EF4-FFF2-40B4-BE49-F238E27FC236}">
                <a16:creationId xmlns:a16="http://schemas.microsoft.com/office/drawing/2014/main" id="{98E9DE92-9D9C-453A-A250-5F3FE6E40B87}"/>
              </a:ext>
            </a:extLst>
          </p:cNvPr>
          <p:cNvGraphicFramePr>
            <a:graphicFrameLocks noGrp="1"/>
          </p:cNvGraphicFramePr>
          <p:nvPr>
            <p:ph idx="1"/>
            <p:extLst>
              <p:ext uri="{D42A27DB-BD31-4B8C-83A1-F6EECF244321}">
                <p14:modId xmlns:p14="http://schemas.microsoft.com/office/powerpoint/2010/main" val="83748943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8959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03BFCA11-A65C-47A2-BCFC-37432D220A86}"/>
              </a:ext>
            </a:extLst>
          </p:cNvPr>
          <p:cNvPicPr>
            <a:picLocks noChangeAspect="1"/>
          </p:cNvPicPr>
          <p:nvPr/>
        </p:nvPicPr>
        <p:blipFill rotWithShape="1">
          <a:blip r:embed="rId2"/>
          <a:srcRect l="5097" t="8413" r="4976" b="6667"/>
          <a:stretch/>
        </p:blipFill>
        <p:spPr>
          <a:xfrm>
            <a:off x="1368109" y="905933"/>
            <a:ext cx="9487786" cy="5039728"/>
          </a:xfrm>
          <a:prstGeom prst="rect">
            <a:avLst/>
          </a:prstGeom>
        </p:spPr>
      </p:pic>
    </p:spTree>
    <p:extLst>
      <p:ext uri="{BB962C8B-B14F-4D97-AF65-F5344CB8AC3E}">
        <p14:creationId xmlns:p14="http://schemas.microsoft.com/office/powerpoint/2010/main" val="325345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7D1A646-7769-4525-9C8B-D2EBCFE3EEB8}"/>
              </a:ext>
            </a:extLst>
          </p:cNvPr>
          <p:cNvSpPr>
            <a:spLocks noGrp="1"/>
          </p:cNvSpPr>
          <p:nvPr>
            <p:ph type="title"/>
          </p:nvPr>
        </p:nvSpPr>
        <p:spPr>
          <a:xfrm>
            <a:off x="492370" y="516835"/>
            <a:ext cx="3084844" cy="5772840"/>
          </a:xfrm>
        </p:spPr>
        <p:txBody>
          <a:bodyPr anchor="ctr">
            <a:normAutofit/>
          </a:bodyPr>
          <a:lstStyle/>
          <a:p>
            <a:r>
              <a:rPr lang="pt-BR" sz="3600">
                <a:solidFill>
                  <a:srgbClr val="FFFFFF"/>
                </a:solidFill>
              </a:rPr>
              <a:t>Observações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20F95144-B942-450F-B6E4-997252E75FFD}"/>
              </a:ext>
            </a:extLst>
          </p:cNvPr>
          <p:cNvGraphicFramePr>
            <a:graphicFrameLocks noGrp="1"/>
          </p:cNvGraphicFramePr>
          <p:nvPr>
            <p:ph idx="1"/>
            <p:extLst>
              <p:ext uri="{D42A27DB-BD31-4B8C-83A1-F6EECF244321}">
                <p14:modId xmlns:p14="http://schemas.microsoft.com/office/powerpoint/2010/main" val="133531868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664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7D68F-3275-4AEB-AEFA-3AFC23D4C185}"/>
              </a:ext>
            </a:extLst>
          </p:cNvPr>
          <p:cNvSpPr>
            <a:spLocks noGrp="1"/>
          </p:cNvSpPr>
          <p:nvPr>
            <p:ph type="title"/>
          </p:nvPr>
        </p:nvSpPr>
        <p:spPr>
          <a:xfrm>
            <a:off x="1371600" y="685800"/>
            <a:ext cx="9601200" cy="1080856"/>
          </a:xfrm>
        </p:spPr>
        <p:txBody>
          <a:bodyPr/>
          <a:lstStyle/>
          <a:p>
            <a:r>
              <a:rPr lang="pt-BR" dirty="0"/>
              <a:t>Transformação 1</a:t>
            </a:r>
          </a:p>
        </p:txBody>
      </p:sp>
      <p:sp>
        <p:nvSpPr>
          <p:cNvPr id="3" name="Espaço Reservado para Conteúdo 2">
            <a:extLst>
              <a:ext uri="{FF2B5EF4-FFF2-40B4-BE49-F238E27FC236}">
                <a16:creationId xmlns:a16="http://schemas.microsoft.com/office/drawing/2014/main" id="{96C9E883-EA73-42CA-8771-4A8259CA85DD}"/>
              </a:ext>
            </a:extLst>
          </p:cNvPr>
          <p:cNvSpPr>
            <a:spLocks noGrp="1"/>
          </p:cNvSpPr>
          <p:nvPr>
            <p:ph idx="1"/>
          </p:nvPr>
        </p:nvSpPr>
        <p:spPr>
          <a:xfrm>
            <a:off x="1371600" y="1864312"/>
            <a:ext cx="9601200" cy="1429304"/>
          </a:xfrm>
        </p:spPr>
        <p:txBody>
          <a:bodyPr>
            <a:normAutofit fontScale="92500" lnSpcReduction="10000"/>
          </a:bodyPr>
          <a:lstStyle/>
          <a:p>
            <a:r>
              <a:rPr lang="pt-BR" dirty="0"/>
              <a:t>Promovendo a primeira linha como cabeçalho.</a:t>
            </a:r>
          </a:p>
          <a:p>
            <a:r>
              <a:rPr lang="pt-BR" dirty="0"/>
              <a:t>Essa alteração deverá ser feita em todas as planilhas.</a:t>
            </a:r>
          </a:p>
          <a:p>
            <a:r>
              <a:rPr lang="pt-BR" dirty="0"/>
              <a:t>Basta selecionar a planilha e clicar em “Usar a primeira linha como cabeçalho” no menu Página Inicial.</a:t>
            </a:r>
          </a:p>
        </p:txBody>
      </p:sp>
      <p:pic>
        <p:nvPicPr>
          <p:cNvPr id="4" name="Imagem 3">
            <a:extLst>
              <a:ext uri="{FF2B5EF4-FFF2-40B4-BE49-F238E27FC236}">
                <a16:creationId xmlns:a16="http://schemas.microsoft.com/office/drawing/2014/main" id="{33E993C3-CF19-4F06-8268-6AA0D0E10E1A}"/>
              </a:ext>
            </a:extLst>
          </p:cNvPr>
          <p:cNvPicPr>
            <a:picLocks noChangeAspect="1"/>
          </p:cNvPicPr>
          <p:nvPr/>
        </p:nvPicPr>
        <p:blipFill rotWithShape="1">
          <a:blip r:embed="rId2"/>
          <a:srcRect l="10000" t="12341" r="41516" b="60709"/>
          <a:stretch/>
        </p:blipFill>
        <p:spPr>
          <a:xfrm>
            <a:off x="1462392" y="3429000"/>
            <a:ext cx="9510408" cy="2864795"/>
          </a:xfrm>
          <a:prstGeom prst="rect">
            <a:avLst/>
          </a:prstGeom>
        </p:spPr>
      </p:pic>
      <p:cxnSp>
        <p:nvCxnSpPr>
          <p:cNvPr id="6" name="Conector de Seta Reta 5">
            <a:extLst>
              <a:ext uri="{FF2B5EF4-FFF2-40B4-BE49-F238E27FC236}">
                <a16:creationId xmlns:a16="http://schemas.microsoft.com/office/drawing/2014/main" id="{A9FB2779-362C-4374-9BF0-2ECB4EB13F77}"/>
              </a:ext>
            </a:extLst>
          </p:cNvPr>
          <p:cNvCxnSpPr>
            <a:cxnSpLocks/>
          </p:cNvCxnSpPr>
          <p:nvPr/>
        </p:nvCxnSpPr>
        <p:spPr>
          <a:xfrm>
            <a:off x="7430610" y="3062796"/>
            <a:ext cx="1275645" cy="9158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11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32B8F-9FB3-47B1-AEC3-B687F01161B5}"/>
              </a:ext>
            </a:extLst>
          </p:cNvPr>
          <p:cNvSpPr>
            <a:spLocks noGrp="1"/>
          </p:cNvSpPr>
          <p:nvPr>
            <p:ph type="title"/>
          </p:nvPr>
        </p:nvSpPr>
        <p:spPr/>
        <p:txBody>
          <a:bodyPr/>
          <a:lstStyle/>
          <a:p>
            <a:r>
              <a:rPr lang="pt-BR" dirty="0"/>
              <a:t>Transformação 2</a:t>
            </a:r>
          </a:p>
        </p:txBody>
      </p:sp>
      <p:sp>
        <p:nvSpPr>
          <p:cNvPr id="3" name="Espaço Reservado para Conteúdo 2">
            <a:extLst>
              <a:ext uri="{FF2B5EF4-FFF2-40B4-BE49-F238E27FC236}">
                <a16:creationId xmlns:a16="http://schemas.microsoft.com/office/drawing/2014/main" id="{3B15494F-1F0C-4805-866F-C65354F905F7}"/>
              </a:ext>
            </a:extLst>
          </p:cNvPr>
          <p:cNvSpPr>
            <a:spLocks noGrp="1"/>
          </p:cNvSpPr>
          <p:nvPr>
            <p:ph idx="1"/>
          </p:nvPr>
        </p:nvSpPr>
        <p:spPr>
          <a:xfrm>
            <a:off x="1531398" y="1828800"/>
            <a:ext cx="9601200" cy="1118587"/>
          </a:xfrm>
        </p:spPr>
        <p:txBody>
          <a:bodyPr>
            <a:normAutofit fontScale="77500" lnSpcReduction="20000"/>
          </a:bodyPr>
          <a:lstStyle/>
          <a:p>
            <a:r>
              <a:rPr lang="pt-BR" dirty="0"/>
              <a:t>Excluindo dados desnecessários (colunas).</a:t>
            </a:r>
          </a:p>
          <a:p>
            <a:r>
              <a:rPr lang="pt-BR" dirty="0"/>
              <a:t>Com a planilha </a:t>
            </a:r>
            <a:r>
              <a:rPr lang="pt-BR" dirty="0" err="1"/>
              <a:t>Dados_Resumidos</a:t>
            </a:r>
            <a:r>
              <a:rPr lang="pt-BR" dirty="0"/>
              <a:t> selecionada, selecione as colunas </a:t>
            </a:r>
            <a:r>
              <a:rPr lang="pt-BR" dirty="0" err="1"/>
              <a:t>TotalGeral</a:t>
            </a:r>
            <a:r>
              <a:rPr lang="pt-BR" dirty="0"/>
              <a:t> e FPC  e clique em remover colunas.</a:t>
            </a:r>
          </a:p>
          <a:p>
            <a:r>
              <a:rPr lang="pt-BR" dirty="0"/>
              <a:t>Você deve obter uma tabela como abaixo:</a:t>
            </a:r>
          </a:p>
        </p:txBody>
      </p:sp>
      <p:pic>
        <p:nvPicPr>
          <p:cNvPr id="4" name="Imagem 3">
            <a:extLst>
              <a:ext uri="{FF2B5EF4-FFF2-40B4-BE49-F238E27FC236}">
                <a16:creationId xmlns:a16="http://schemas.microsoft.com/office/drawing/2014/main" id="{93092454-83F8-4373-930F-27CBA309EBA1}"/>
              </a:ext>
            </a:extLst>
          </p:cNvPr>
          <p:cNvPicPr>
            <a:picLocks noChangeAspect="1"/>
          </p:cNvPicPr>
          <p:nvPr/>
        </p:nvPicPr>
        <p:blipFill rotWithShape="1">
          <a:blip r:embed="rId2"/>
          <a:srcRect l="5585" t="11206" r="27234" b="48227"/>
          <a:stretch/>
        </p:blipFill>
        <p:spPr>
          <a:xfrm>
            <a:off x="1531398" y="3044757"/>
            <a:ext cx="9441402" cy="3127443"/>
          </a:xfrm>
          <a:prstGeom prst="rect">
            <a:avLst/>
          </a:prstGeom>
        </p:spPr>
      </p:pic>
      <p:cxnSp>
        <p:nvCxnSpPr>
          <p:cNvPr id="6" name="Conector de Seta Reta 5">
            <a:extLst>
              <a:ext uri="{FF2B5EF4-FFF2-40B4-BE49-F238E27FC236}">
                <a16:creationId xmlns:a16="http://schemas.microsoft.com/office/drawing/2014/main" id="{2A94688F-522A-4FD8-8CEE-1286750904B1}"/>
              </a:ext>
            </a:extLst>
          </p:cNvPr>
          <p:cNvCxnSpPr>
            <a:cxnSpLocks/>
          </p:cNvCxnSpPr>
          <p:nvPr/>
        </p:nvCxnSpPr>
        <p:spPr>
          <a:xfrm flipH="1">
            <a:off x="4443180" y="2459115"/>
            <a:ext cx="5606342" cy="865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716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D32B8F-9FB3-47B1-AEC3-B687F01161B5}"/>
              </a:ext>
            </a:extLst>
          </p:cNvPr>
          <p:cNvSpPr>
            <a:spLocks noGrp="1"/>
          </p:cNvSpPr>
          <p:nvPr>
            <p:ph type="title"/>
          </p:nvPr>
        </p:nvSpPr>
        <p:spPr/>
        <p:txBody>
          <a:bodyPr/>
          <a:lstStyle/>
          <a:p>
            <a:r>
              <a:rPr lang="pt-BR" dirty="0"/>
              <a:t>Transformação 3</a:t>
            </a:r>
          </a:p>
        </p:txBody>
      </p:sp>
      <p:sp>
        <p:nvSpPr>
          <p:cNvPr id="3" name="Espaço Reservado para Conteúdo 2">
            <a:extLst>
              <a:ext uri="{FF2B5EF4-FFF2-40B4-BE49-F238E27FC236}">
                <a16:creationId xmlns:a16="http://schemas.microsoft.com/office/drawing/2014/main" id="{3B15494F-1F0C-4805-866F-C65354F905F7}"/>
              </a:ext>
            </a:extLst>
          </p:cNvPr>
          <p:cNvSpPr>
            <a:spLocks noGrp="1"/>
          </p:cNvSpPr>
          <p:nvPr>
            <p:ph idx="1"/>
          </p:nvPr>
        </p:nvSpPr>
        <p:spPr>
          <a:xfrm>
            <a:off x="1531398" y="1842858"/>
            <a:ext cx="9601200" cy="1246571"/>
          </a:xfrm>
        </p:spPr>
        <p:txBody>
          <a:bodyPr>
            <a:normAutofit fontScale="70000" lnSpcReduction="20000"/>
          </a:bodyPr>
          <a:lstStyle/>
          <a:p>
            <a:r>
              <a:rPr lang="pt-BR" dirty="0"/>
              <a:t>Excluindo dados desnecessários (linhas).</a:t>
            </a:r>
          </a:p>
          <a:p>
            <a:r>
              <a:rPr lang="pt-BR" dirty="0"/>
              <a:t>Com a planilha </a:t>
            </a:r>
            <a:r>
              <a:rPr lang="pt-BR" dirty="0" err="1"/>
              <a:t>Dados_Resumidos</a:t>
            </a:r>
            <a:r>
              <a:rPr lang="pt-BR" dirty="0"/>
              <a:t> selecionada, vá em Remover linhas -&gt; Remover Linhas inferiores.</a:t>
            </a:r>
          </a:p>
          <a:p>
            <a:r>
              <a:rPr lang="pt-BR" dirty="0"/>
              <a:t>Coloque 4 e clique em OK.</a:t>
            </a:r>
          </a:p>
          <a:p>
            <a:r>
              <a:rPr lang="pt-BR" dirty="0"/>
              <a:t>Você deve obter uma tabela como abaixo:</a:t>
            </a:r>
          </a:p>
        </p:txBody>
      </p:sp>
      <p:pic>
        <p:nvPicPr>
          <p:cNvPr id="5" name="Imagem 4">
            <a:extLst>
              <a:ext uri="{FF2B5EF4-FFF2-40B4-BE49-F238E27FC236}">
                <a16:creationId xmlns:a16="http://schemas.microsoft.com/office/drawing/2014/main" id="{3847B7F0-9046-4FDE-BB6A-A4FDACD124D0}"/>
              </a:ext>
            </a:extLst>
          </p:cNvPr>
          <p:cNvPicPr>
            <a:picLocks noChangeAspect="1"/>
          </p:cNvPicPr>
          <p:nvPr/>
        </p:nvPicPr>
        <p:blipFill rotWithShape="1">
          <a:blip r:embed="rId2"/>
          <a:srcRect l="16196" t="40709" r="28113" b="15177"/>
          <a:stretch/>
        </p:blipFill>
        <p:spPr>
          <a:xfrm>
            <a:off x="1531398" y="3266983"/>
            <a:ext cx="9601200" cy="3018407"/>
          </a:xfrm>
          <a:prstGeom prst="rect">
            <a:avLst/>
          </a:prstGeom>
        </p:spPr>
      </p:pic>
    </p:spTree>
    <p:extLst>
      <p:ext uri="{BB962C8B-B14F-4D97-AF65-F5344CB8AC3E}">
        <p14:creationId xmlns:p14="http://schemas.microsoft.com/office/powerpoint/2010/main" val="3533200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856D1-3592-43B7-89B6-B7D74D4B4F3A}"/>
              </a:ext>
            </a:extLst>
          </p:cNvPr>
          <p:cNvSpPr>
            <a:spLocks noGrp="1"/>
          </p:cNvSpPr>
          <p:nvPr>
            <p:ph type="title"/>
          </p:nvPr>
        </p:nvSpPr>
        <p:spPr>
          <a:xfrm>
            <a:off x="1371600" y="685800"/>
            <a:ext cx="9601200" cy="928991"/>
          </a:xfrm>
        </p:spPr>
        <p:txBody>
          <a:bodyPr/>
          <a:lstStyle/>
          <a:p>
            <a:r>
              <a:rPr lang="pt-BR" dirty="0"/>
              <a:t>Transformação 4</a:t>
            </a:r>
          </a:p>
        </p:txBody>
      </p:sp>
      <p:sp>
        <p:nvSpPr>
          <p:cNvPr id="3" name="Espaço Reservado para Conteúdo 2">
            <a:extLst>
              <a:ext uri="{FF2B5EF4-FFF2-40B4-BE49-F238E27FC236}">
                <a16:creationId xmlns:a16="http://schemas.microsoft.com/office/drawing/2014/main" id="{8C259320-0B9D-4A56-B61B-CCA09B072CF3}"/>
              </a:ext>
            </a:extLst>
          </p:cNvPr>
          <p:cNvSpPr>
            <a:spLocks noGrp="1"/>
          </p:cNvSpPr>
          <p:nvPr>
            <p:ph idx="1"/>
          </p:nvPr>
        </p:nvSpPr>
        <p:spPr>
          <a:xfrm>
            <a:off x="1371600" y="1784412"/>
            <a:ext cx="9601200" cy="2175030"/>
          </a:xfrm>
        </p:spPr>
        <p:txBody>
          <a:bodyPr>
            <a:normAutofit/>
          </a:bodyPr>
          <a:lstStyle/>
          <a:p>
            <a:pPr algn="just"/>
            <a:r>
              <a:rPr lang="pt-BR" dirty="0"/>
              <a:t>Transformando Colunas em Linhas;</a:t>
            </a:r>
          </a:p>
          <a:p>
            <a:pPr algn="just"/>
            <a:r>
              <a:rPr lang="pt-BR" dirty="0"/>
              <a:t>Essa transformação será realizada nas três planilhas;</a:t>
            </a:r>
          </a:p>
          <a:p>
            <a:pPr algn="just"/>
            <a:r>
              <a:rPr lang="pt-BR" dirty="0"/>
              <a:t>Por exemplo, na planilha Dados Resumidos selecione todas as colunas a partir da segunda e clique em Transformar -&gt; Transforma colunas em linhas:</a:t>
            </a:r>
          </a:p>
          <a:p>
            <a:endParaRPr lang="pt-BR" dirty="0"/>
          </a:p>
        </p:txBody>
      </p:sp>
      <p:pic>
        <p:nvPicPr>
          <p:cNvPr id="4" name="Imagem 3">
            <a:extLst>
              <a:ext uri="{FF2B5EF4-FFF2-40B4-BE49-F238E27FC236}">
                <a16:creationId xmlns:a16="http://schemas.microsoft.com/office/drawing/2014/main" id="{E5084D62-922B-47F4-9612-EEB5C0DC15F6}"/>
              </a:ext>
            </a:extLst>
          </p:cNvPr>
          <p:cNvPicPr>
            <a:picLocks noChangeAspect="1"/>
          </p:cNvPicPr>
          <p:nvPr/>
        </p:nvPicPr>
        <p:blipFill rotWithShape="1">
          <a:blip r:embed="rId2"/>
          <a:srcRect l="10000" t="11064" r="5292" b="57163"/>
          <a:stretch/>
        </p:blipFill>
        <p:spPr>
          <a:xfrm>
            <a:off x="1454285" y="3429000"/>
            <a:ext cx="9601200" cy="2743200"/>
          </a:xfrm>
          <a:prstGeom prst="rect">
            <a:avLst/>
          </a:prstGeom>
        </p:spPr>
      </p:pic>
      <p:sp>
        <p:nvSpPr>
          <p:cNvPr id="5" name="Elipse 4">
            <a:extLst>
              <a:ext uri="{FF2B5EF4-FFF2-40B4-BE49-F238E27FC236}">
                <a16:creationId xmlns:a16="http://schemas.microsoft.com/office/drawing/2014/main" id="{4C5223F5-D61A-4153-9ACF-21C3FE67B33D}"/>
              </a:ext>
            </a:extLst>
          </p:cNvPr>
          <p:cNvSpPr/>
          <p:nvPr/>
        </p:nvSpPr>
        <p:spPr>
          <a:xfrm>
            <a:off x="4884513" y="3744110"/>
            <a:ext cx="1459149" cy="2821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812985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0D9285-5948-4EC1-BB32-3E839C9C8CCD}"/>
              </a:ext>
            </a:extLst>
          </p:cNvPr>
          <p:cNvSpPr>
            <a:spLocks noGrp="1"/>
          </p:cNvSpPr>
          <p:nvPr>
            <p:ph type="title"/>
          </p:nvPr>
        </p:nvSpPr>
        <p:spPr/>
        <p:txBody>
          <a:bodyPr/>
          <a:lstStyle/>
          <a:p>
            <a:r>
              <a:rPr lang="pt-BR" dirty="0"/>
              <a:t>Resultado Transformação 4</a:t>
            </a:r>
          </a:p>
        </p:txBody>
      </p:sp>
      <p:sp>
        <p:nvSpPr>
          <p:cNvPr id="3" name="Espaço Reservado para Conteúdo 2">
            <a:extLst>
              <a:ext uri="{FF2B5EF4-FFF2-40B4-BE49-F238E27FC236}">
                <a16:creationId xmlns:a16="http://schemas.microsoft.com/office/drawing/2014/main" id="{8041C613-A801-4683-A634-BBD4280C50BC}"/>
              </a:ext>
            </a:extLst>
          </p:cNvPr>
          <p:cNvSpPr>
            <a:spLocks noGrp="1"/>
          </p:cNvSpPr>
          <p:nvPr>
            <p:ph idx="1"/>
          </p:nvPr>
        </p:nvSpPr>
        <p:spPr>
          <a:xfrm>
            <a:off x="1371600" y="1760706"/>
            <a:ext cx="9601200" cy="4106694"/>
          </a:xfrm>
        </p:spPr>
        <p:txBody>
          <a:bodyPr/>
          <a:lstStyle/>
          <a:p>
            <a:endParaRPr lang="pt-BR" dirty="0"/>
          </a:p>
        </p:txBody>
      </p:sp>
      <p:pic>
        <p:nvPicPr>
          <p:cNvPr id="5" name="Imagem 4">
            <a:extLst>
              <a:ext uri="{FF2B5EF4-FFF2-40B4-BE49-F238E27FC236}">
                <a16:creationId xmlns:a16="http://schemas.microsoft.com/office/drawing/2014/main" id="{70FF2902-00AB-4C23-A588-C8A356966C43}"/>
              </a:ext>
            </a:extLst>
          </p:cNvPr>
          <p:cNvPicPr>
            <a:picLocks noChangeAspect="1"/>
          </p:cNvPicPr>
          <p:nvPr/>
        </p:nvPicPr>
        <p:blipFill rotWithShape="1">
          <a:blip r:embed="rId2"/>
          <a:srcRect l="4468" t="9928" r="6782" b="30190"/>
          <a:stretch/>
        </p:blipFill>
        <p:spPr>
          <a:xfrm>
            <a:off x="1097280" y="1760706"/>
            <a:ext cx="9936481" cy="3958701"/>
          </a:xfrm>
          <a:prstGeom prst="rect">
            <a:avLst/>
          </a:prstGeom>
        </p:spPr>
      </p:pic>
    </p:spTree>
    <p:extLst>
      <p:ext uri="{BB962C8B-B14F-4D97-AF65-F5344CB8AC3E}">
        <p14:creationId xmlns:p14="http://schemas.microsoft.com/office/powerpoint/2010/main" val="2060412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4A032-3214-4211-8E87-B66E62A5204B}"/>
              </a:ext>
            </a:extLst>
          </p:cNvPr>
          <p:cNvSpPr>
            <a:spLocks noGrp="1"/>
          </p:cNvSpPr>
          <p:nvPr>
            <p:ph type="title"/>
          </p:nvPr>
        </p:nvSpPr>
        <p:spPr/>
        <p:txBody>
          <a:bodyPr/>
          <a:lstStyle/>
          <a:p>
            <a:r>
              <a:rPr lang="pt-BR" dirty="0"/>
              <a:t>Aplicando Transformação 4</a:t>
            </a:r>
          </a:p>
        </p:txBody>
      </p:sp>
      <p:sp>
        <p:nvSpPr>
          <p:cNvPr id="3" name="Espaço Reservado para Conteúdo 2">
            <a:extLst>
              <a:ext uri="{FF2B5EF4-FFF2-40B4-BE49-F238E27FC236}">
                <a16:creationId xmlns:a16="http://schemas.microsoft.com/office/drawing/2014/main" id="{9DAC7330-E479-4EAF-9C54-840F169FA68B}"/>
              </a:ext>
            </a:extLst>
          </p:cNvPr>
          <p:cNvSpPr>
            <a:spLocks noGrp="1"/>
          </p:cNvSpPr>
          <p:nvPr>
            <p:ph idx="1"/>
          </p:nvPr>
        </p:nvSpPr>
        <p:spPr/>
        <p:txBody>
          <a:bodyPr>
            <a:normAutofit/>
          </a:bodyPr>
          <a:lstStyle/>
          <a:p>
            <a:pPr algn="just"/>
            <a:r>
              <a:rPr lang="pt-BR" dirty="0"/>
              <a:t>O mesmo procedimento de Transformar colunas em linhas deverá ser realizado nas demais planilhas;</a:t>
            </a:r>
          </a:p>
          <a:p>
            <a:pPr algn="just"/>
            <a:r>
              <a:rPr lang="pt-BR" dirty="0"/>
              <a:t>Observe que a planilha </a:t>
            </a:r>
            <a:r>
              <a:rPr lang="pt-BR" dirty="0" err="1"/>
              <a:t>Dados_Resumidos</a:t>
            </a:r>
            <a:r>
              <a:rPr lang="pt-BR" dirty="0"/>
              <a:t> possui 107 linhas e 3 colunas;</a:t>
            </a:r>
          </a:p>
          <a:p>
            <a:pPr algn="just"/>
            <a:r>
              <a:rPr lang="pt-BR" dirty="0"/>
              <a:t>Observe que as planilhas </a:t>
            </a:r>
            <a:r>
              <a:rPr lang="pt-BR" dirty="0" err="1"/>
              <a:t>Dados_Porcentagem</a:t>
            </a:r>
            <a:r>
              <a:rPr lang="pt-BR" dirty="0"/>
              <a:t> e Erros possuem 3 colunas e 232 linhas;</a:t>
            </a:r>
          </a:p>
          <a:p>
            <a:pPr algn="just"/>
            <a:r>
              <a:rPr lang="pt-BR" dirty="0"/>
              <a:t>Essa diferença ocorre pois a planilha </a:t>
            </a:r>
            <a:r>
              <a:rPr lang="pt-BR" dirty="0" err="1"/>
              <a:t>Dados_Resumidos</a:t>
            </a:r>
            <a:r>
              <a:rPr lang="pt-BR" dirty="0"/>
              <a:t> possui espaços sem preenchimento de valores. Essa diferença será de extrema importância quando for realizada a operação “JOIN” (mesclar) entre essas planilhas.</a:t>
            </a:r>
          </a:p>
          <a:p>
            <a:endParaRPr lang="pt-BR" dirty="0"/>
          </a:p>
        </p:txBody>
      </p:sp>
    </p:spTree>
    <p:extLst>
      <p:ext uri="{BB962C8B-B14F-4D97-AF65-F5344CB8AC3E}">
        <p14:creationId xmlns:p14="http://schemas.microsoft.com/office/powerpoint/2010/main" val="423966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DECED6A-2AB8-42BB-AF3F-2610A0787205}"/>
              </a:ext>
            </a:extLst>
          </p:cNvPr>
          <p:cNvSpPr>
            <a:spLocks noGrp="1"/>
          </p:cNvSpPr>
          <p:nvPr>
            <p:ph type="title"/>
          </p:nvPr>
        </p:nvSpPr>
        <p:spPr>
          <a:xfrm>
            <a:off x="492369" y="516835"/>
            <a:ext cx="3182985" cy="5772840"/>
          </a:xfrm>
        </p:spPr>
        <p:txBody>
          <a:bodyPr anchor="ctr">
            <a:normAutofit/>
          </a:bodyPr>
          <a:lstStyle/>
          <a:p>
            <a:r>
              <a:rPr lang="pt-BR" sz="3600" dirty="0">
                <a:solidFill>
                  <a:srgbClr val="FFFFFF"/>
                </a:solidFill>
              </a:rPr>
              <a:t>Transformação 5 </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2412F032-E757-49A3-97DE-51DC811D60E5}"/>
              </a:ext>
            </a:extLst>
          </p:cNvPr>
          <p:cNvGraphicFramePr>
            <a:graphicFrameLocks noGrp="1"/>
          </p:cNvGraphicFramePr>
          <p:nvPr>
            <p:ph idx="1"/>
            <p:extLst>
              <p:ext uri="{D42A27DB-BD31-4B8C-83A1-F6EECF244321}">
                <p14:modId xmlns:p14="http://schemas.microsoft.com/office/powerpoint/2010/main" val="92166722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9817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4C97B3E-0BB2-4F49-BED5-079FA66DD5F9}"/>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Transformação 6</a:t>
            </a:r>
          </a:p>
        </p:txBody>
      </p:sp>
      <p:sp>
        <p:nvSpPr>
          <p:cNvPr id="3" name="Espaço Reservado para Conteúdo 2">
            <a:extLst>
              <a:ext uri="{FF2B5EF4-FFF2-40B4-BE49-F238E27FC236}">
                <a16:creationId xmlns:a16="http://schemas.microsoft.com/office/drawing/2014/main" id="{9571225F-5D6A-46B0-93A6-D6F3A6FFE5B9}"/>
              </a:ext>
            </a:extLst>
          </p:cNvPr>
          <p:cNvSpPr>
            <a:spLocks noGrp="1"/>
          </p:cNvSpPr>
          <p:nvPr>
            <p:ph idx="1"/>
          </p:nvPr>
        </p:nvSpPr>
        <p:spPr>
          <a:xfrm>
            <a:off x="492371" y="2653800"/>
            <a:ext cx="3084844" cy="3335519"/>
          </a:xfrm>
        </p:spPr>
        <p:txBody>
          <a:bodyPr>
            <a:normAutofit/>
          </a:bodyPr>
          <a:lstStyle/>
          <a:p>
            <a:r>
              <a:rPr lang="pt-BR" sz="1500">
                <a:solidFill>
                  <a:srgbClr val="FFFFFF"/>
                </a:solidFill>
              </a:rPr>
              <a:t>Criando uma chave:</a:t>
            </a:r>
          </a:p>
          <a:p>
            <a:r>
              <a:rPr lang="pt-BR" sz="1500">
                <a:solidFill>
                  <a:srgbClr val="FFFFFF"/>
                </a:solidFill>
              </a:rPr>
              <a:t>A transformação será aplicada nas três planilhas.</a:t>
            </a:r>
          </a:p>
          <a:p>
            <a:r>
              <a:rPr lang="pt-BR" sz="1500">
                <a:solidFill>
                  <a:srgbClr val="FFFFFF"/>
                </a:solidFill>
              </a:rPr>
              <a:t>Selecione Pergunta e clique em Duplicar Colunas.</a:t>
            </a:r>
          </a:p>
          <a:p>
            <a:r>
              <a:rPr lang="pt-BR" sz="1500">
                <a:solidFill>
                  <a:srgbClr val="FFFFFF"/>
                </a:solidFill>
              </a:rPr>
              <a:t>Selecione Resposta e clique em Duplicar Colunas.</a:t>
            </a:r>
          </a:p>
          <a:p>
            <a:endParaRPr lang="pt-BR" sz="150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7663A7FD-8BA4-425B-971D-DED150FB5DD3}"/>
              </a:ext>
            </a:extLst>
          </p:cNvPr>
          <p:cNvPicPr>
            <a:picLocks noChangeAspect="1"/>
          </p:cNvPicPr>
          <p:nvPr/>
        </p:nvPicPr>
        <p:blipFill rotWithShape="1">
          <a:blip r:embed="rId2"/>
          <a:srcRect t="24822" r="36649" b="44207"/>
          <a:stretch/>
        </p:blipFill>
        <p:spPr>
          <a:xfrm>
            <a:off x="4513663" y="1760706"/>
            <a:ext cx="7185966" cy="3793788"/>
          </a:xfrm>
          <a:prstGeom prst="rect">
            <a:avLst/>
          </a:prstGeom>
        </p:spPr>
      </p:pic>
    </p:spTree>
    <p:extLst>
      <p:ext uri="{BB962C8B-B14F-4D97-AF65-F5344CB8AC3E}">
        <p14:creationId xmlns:p14="http://schemas.microsoft.com/office/powerpoint/2010/main" val="142300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2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2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9247573-0AF3-4057-BD49-BAD9AF5A0B3D}"/>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dirty="0" err="1">
                <a:solidFill>
                  <a:srgbClr val="FFFFFF"/>
                </a:solidFill>
              </a:rPr>
              <a:t>Softwares</a:t>
            </a:r>
            <a:r>
              <a:rPr lang="en-US" sz="4400" dirty="0">
                <a:solidFill>
                  <a:srgbClr val="FFFFFF"/>
                </a:solidFill>
              </a:rPr>
              <a:t> e </a:t>
            </a:r>
            <a:r>
              <a:rPr lang="en-US" sz="4400" dirty="0" err="1">
                <a:solidFill>
                  <a:srgbClr val="FFFFFF"/>
                </a:solidFill>
              </a:rPr>
              <a:t>linguagens</a:t>
            </a:r>
            <a:r>
              <a:rPr lang="en-US" sz="4400" dirty="0">
                <a:solidFill>
                  <a:srgbClr val="FFFFFF"/>
                </a:solidFill>
              </a:rPr>
              <a:t> </a:t>
            </a:r>
            <a:r>
              <a:rPr lang="en-US" sz="4400" dirty="0" err="1">
                <a:solidFill>
                  <a:srgbClr val="FFFFFF"/>
                </a:solidFill>
              </a:rPr>
              <a:t>utilizadas</a:t>
            </a:r>
            <a:r>
              <a:rPr lang="en-US" sz="4400" dirty="0">
                <a:solidFill>
                  <a:srgbClr val="FFFFFF"/>
                </a:solidFill>
              </a:rPr>
              <a:t> </a:t>
            </a:r>
            <a:r>
              <a:rPr lang="en-US" sz="4400" dirty="0" err="1">
                <a:solidFill>
                  <a:srgbClr val="FFFFFF"/>
                </a:solidFill>
              </a:rPr>
              <a:t>nesse</a:t>
            </a:r>
            <a:r>
              <a:rPr lang="en-US" sz="4400" dirty="0">
                <a:solidFill>
                  <a:srgbClr val="FFFFFF"/>
                </a:solidFill>
              </a:rPr>
              <a:t> tutorial</a:t>
            </a:r>
          </a:p>
        </p:txBody>
      </p:sp>
      <p:sp>
        <p:nvSpPr>
          <p:cNvPr id="33" name="Rectangle 2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9C44AC04-4072-4184-B3E2-1910E7A2CC19}"/>
              </a:ext>
            </a:extLst>
          </p:cNvPr>
          <p:cNvGraphicFramePr>
            <a:graphicFrameLocks noGrp="1"/>
          </p:cNvGraphicFramePr>
          <p:nvPr>
            <p:ph idx="1"/>
            <p:extLst>
              <p:ext uri="{D42A27DB-BD31-4B8C-83A1-F6EECF244321}">
                <p14:modId xmlns:p14="http://schemas.microsoft.com/office/powerpoint/2010/main" val="386937294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49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C97B3E-0BB2-4F49-BED5-079FA66DD5F9}"/>
              </a:ext>
            </a:extLst>
          </p:cNvPr>
          <p:cNvSpPr>
            <a:spLocks noGrp="1"/>
          </p:cNvSpPr>
          <p:nvPr>
            <p:ph type="title"/>
          </p:nvPr>
        </p:nvSpPr>
        <p:spPr>
          <a:xfrm>
            <a:off x="1371600" y="685800"/>
            <a:ext cx="9601200" cy="1089734"/>
          </a:xfrm>
        </p:spPr>
        <p:txBody>
          <a:bodyPr/>
          <a:lstStyle/>
          <a:p>
            <a:r>
              <a:rPr lang="pt-BR" dirty="0"/>
              <a:t>Transformação 6</a:t>
            </a:r>
          </a:p>
        </p:txBody>
      </p:sp>
      <p:sp>
        <p:nvSpPr>
          <p:cNvPr id="3" name="Espaço Reservado para Conteúdo 2">
            <a:extLst>
              <a:ext uri="{FF2B5EF4-FFF2-40B4-BE49-F238E27FC236}">
                <a16:creationId xmlns:a16="http://schemas.microsoft.com/office/drawing/2014/main" id="{9571225F-5D6A-46B0-93A6-D6F3A6FFE5B9}"/>
              </a:ext>
            </a:extLst>
          </p:cNvPr>
          <p:cNvSpPr>
            <a:spLocks noGrp="1"/>
          </p:cNvSpPr>
          <p:nvPr>
            <p:ph idx="1"/>
          </p:nvPr>
        </p:nvSpPr>
        <p:spPr>
          <a:xfrm>
            <a:off x="1371600" y="1775534"/>
            <a:ext cx="9601200" cy="790112"/>
          </a:xfrm>
        </p:spPr>
        <p:txBody>
          <a:bodyPr>
            <a:normAutofit lnSpcReduction="10000"/>
          </a:bodyPr>
          <a:lstStyle/>
          <a:p>
            <a:r>
              <a:rPr lang="pt-BR" dirty="0"/>
              <a:t>Criando uma chave:</a:t>
            </a:r>
          </a:p>
          <a:p>
            <a:r>
              <a:rPr lang="pt-BR" dirty="0"/>
              <a:t>Selecione Pergunta – Copiar e Resposta- Copiar e clique em Mesclar Colunas</a:t>
            </a:r>
          </a:p>
        </p:txBody>
      </p:sp>
      <p:pic>
        <p:nvPicPr>
          <p:cNvPr id="5" name="Imagem 4">
            <a:extLst>
              <a:ext uri="{FF2B5EF4-FFF2-40B4-BE49-F238E27FC236}">
                <a16:creationId xmlns:a16="http://schemas.microsoft.com/office/drawing/2014/main" id="{DE2CF650-D448-4A60-A5CF-7A36D5CD09E6}"/>
              </a:ext>
            </a:extLst>
          </p:cNvPr>
          <p:cNvPicPr>
            <a:picLocks noChangeAspect="1"/>
          </p:cNvPicPr>
          <p:nvPr/>
        </p:nvPicPr>
        <p:blipFill rotWithShape="1">
          <a:blip r:embed="rId2"/>
          <a:srcRect l="5186" t="11205" r="23724" b="28369"/>
          <a:stretch/>
        </p:blipFill>
        <p:spPr>
          <a:xfrm>
            <a:off x="1468876" y="2755949"/>
            <a:ext cx="8754894" cy="3416251"/>
          </a:xfrm>
          <a:prstGeom prst="rect">
            <a:avLst/>
          </a:prstGeom>
        </p:spPr>
      </p:pic>
      <p:sp>
        <p:nvSpPr>
          <p:cNvPr id="6" name="Elipse 5">
            <a:extLst>
              <a:ext uri="{FF2B5EF4-FFF2-40B4-BE49-F238E27FC236}">
                <a16:creationId xmlns:a16="http://schemas.microsoft.com/office/drawing/2014/main" id="{B6DCC72B-7DD6-4A9F-9A95-816BD8418C35}"/>
              </a:ext>
            </a:extLst>
          </p:cNvPr>
          <p:cNvSpPr/>
          <p:nvPr/>
        </p:nvSpPr>
        <p:spPr>
          <a:xfrm>
            <a:off x="7653118" y="2876034"/>
            <a:ext cx="992221" cy="2821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 name="Conector de Seta Reta 6">
            <a:extLst>
              <a:ext uri="{FF2B5EF4-FFF2-40B4-BE49-F238E27FC236}">
                <a16:creationId xmlns:a16="http://schemas.microsoft.com/office/drawing/2014/main" id="{D3A3E52F-F00B-4E35-8AB7-D08D7D58C3BF}"/>
              </a:ext>
            </a:extLst>
          </p:cNvPr>
          <p:cNvCxnSpPr>
            <a:cxnSpLocks/>
          </p:cNvCxnSpPr>
          <p:nvPr/>
        </p:nvCxnSpPr>
        <p:spPr>
          <a:xfrm>
            <a:off x="8149228" y="2494625"/>
            <a:ext cx="0" cy="3814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729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E36B5DA-1C99-4EB7-B61D-582985B9E5C0}"/>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Transformação 6</a:t>
            </a:r>
          </a:p>
        </p:txBody>
      </p:sp>
      <p:sp>
        <p:nvSpPr>
          <p:cNvPr id="3" name="Espaço Reservado para Conteúdo 2">
            <a:extLst>
              <a:ext uri="{FF2B5EF4-FFF2-40B4-BE49-F238E27FC236}">
                <a16:creationId xmlns:a16="http://schemas.microsoft.com/office/drawing/2014/main" id="{188A9151-BD4F-4AE9-A4A3-3EA5DD265AE5}"/>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Agora você tem uma chave que associa uma pergunta a uma resposta.</a:t>
            </a:r>
          </a:p>
          <a:p>
            <a:r>
              <a:rPr lang="pt-BR" sz="1500" dirty="0">
                <a:solidFill>
                  <a:srgbClr val="FFFFFF"/>
                </a:solidFill>
              </a:rPr>
              <a:t>Repita o procedimento nas demais planilhas.</a:t>
            </a:r>
          </a:p>
        </p:txBody>
      </p:sp>
      <p:sp>
        <p:nvSpPr>
          <p:cNvPr id="17"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66B57978-00BA-457E-9B4F-D76F06906DF2}"/>
              </a:ext>
            </a:extLst>
          </p:cNvPr>
          <p:cNvPicPr>
            <a:picLocks noChangeAspect="1"/>
          </p:cNvPicPr>
          <p:nvPr/>
        </p:nvPicPr>
        <p:blipFill rotWithShape="1">
          <a:blip r:embed="rId2"/>
          <a:srcRect l="10000" t="8652" r="8644" b="26241"/>
          <a:stretch/>
        </p:blipFill>
        <p:spPr>
          <a:xfrm>
            <a:off x="4513663" y="1498060"/>
            <a:ext cx="7026436" cy="3696510"/>
          </a:xfrm>
          <a:prstGeom prst="rect">
            <a:avLst/>
          </a:prstGeom>
        </p:spPr>
      </p:pic>
    </p:spTree>
    <p:extLst>
      <p:ext uri="{BB962C8B-B14F-4D97-AF65-F5344CB8AC3E}">
        <p14:creationId xmlns:p14="http://schemas.microsoft.com/office/powerpoint/2010/main" val="2632407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D5954-75F5-4C59-BABC-9303714039EF}"/>
              </a:ext>
            </a:extLst>
          </p:cNvPr>
          <p:cNvSpPr>
            <a:spLocks noGrp="1"/>
          </p:cNvSpPr>
          <p:nvPr>
            <p:ph type="title"/>
          </p:nvPr>
        </p:nvSpPr>
        <p:spPr/>
        <p:txBody>
          <a:bodyPr/>
          <a:lstStyle/>
          <a:p>
            <a:r>
              <a:rPr lang="pt-BR" dirty="0"/>
              <a:t>Transformação 7</a:t>
            </a:r>
          </a:p>
        </p:txBody>
      </p:sp>
      <p:sp>
        <p:nvSpPr>
          <p:cNvPr id="3" name="Espaço Reservado para Conteúdo 2">
            <a:extLst>
              <a:ext uri="{FF2B5EF4-FFF2-40B4-BE49-F238E27FC236}">
                <a16:creationId xmlns:a16="http://schemas.microsoft.com/office/drawing/2014/main" id="{0E8338FD-87EE-42E4-B85C-3F4990116187}"/>
              </a:ext>
            </a:extLst>
          </p:cNvPr>
          <p:cNvSpPr>
            <a:spLocks noGrp="1"/>
          </p:cNvSpPr>
          <p:nvPr>
            <p:ph sz="half" idx="1"/>
          </p:nvPr>
        </p:nvSpPr>
        <p:spPr>
          <a:xfrm>
            <a:off x="1371600" y="1926078"/>
            <a:ext cx="3076113" cy="3524812"/>
          </a:xfrm>
        </p:spPr>
        <p:txBody>
          <a:bodyPr/>
          <a:lstStyle/>
          <a:p>
            <a:pPr algn="just"/>
            <a:r>
              <a:rPr lang="pt-BR" dirty="0"/>
              <a:t>Mesclando Consultas (</a:t>
            </a:r>
            <a:r>
              <a:rPr lang="pt-BR" dirty="0" err="1"/>
              <a:t>Join</a:t>
            </a:r>
            <a:r>
              <a:rPr lang="pt-BR" dirty="0"/>
              <a:t>):</a:t>
            </a:r>
          </a:p>
          <a:p>
            <a:pPr algn="just"/>
            <a:r>
              <a:rPr lang="pt-BR" dirty="0"/>
              <a:t>Clique em Mesclar Consultas -&gt; Mesclar Consultas como novas.</a:t>
            </a:r>
          </a:p>
          <a:p>
            <a:pPr algn="just"/>
            <a:r>
              <a:rPr lang="pt-BR" dirty="0"/>
              <a:t>Primeiro vamos mesclar </a:t>
            </a:r>
            <a:r>
              <a:rPr lang="pt-BR" dirty="0" err="1"/>
              <a:t>Dados_Resumidos</a:t>
            </a:r>
            <a:r>
              <a:rPr lang="pt-BR" dirty="0"/>
              <a:t> com </a:t>
            </a:r>
            <a:r>
              <a:rPr lang="pt-BR" dirty="0" err="1"/>
              <a:t>Dados_Porcentagem</a:t>
            </a:r>
            <a:r>
              <a:rPr lang="pt-BR" dirty="0"/>
              <a:t>.</a:t>
            </a:r>
          </a:p>
          <a:p>
            <a:pPr algn="just"/>
            <a:r>
              <a:rPr lang="pt-BR" dirty="0"/>
              <a:t>Selecione as opções como ao lado e clique em OK.</a:t>
            </a:r>
          </a:p>
        </p:txBody>
      </p:sp>
      <p:sp>
        <p:nvSpPr>
          <p:cNvPr id="5" name="Espaço Reservado para Conteúdo 4">
            <a:extLst>
              <a:ext uri="{FF2B5EF4-FFF2-40B4-BE49-F238E27FC236}">
                <a16:creationId xmlns:a16="http://schemas.microsoft.com/office/drawing/2014/main" id="{4278B9B0-0170-4122-9E01-BE4324250556}"/>
              </a:ext>
            </a:extLst>
          </p:cNvPr>
          <p:cNvSpPr>
            <a:spLocks noGrp="1"/>
          </p:cNvSpPr>
          <p:nvPr>
            <p:ph sz="half" idx="2"/>
          </p:nvPr>
        </p:nvSpPr>
        <p:spPr/>
        <p:txBody>
          <a:bodyPr/>
          <a:lstStyle/>
          <a:p>
            <a:endParaRPr lang="pt-BR"/>
          </a:p>
        </p:txBody>
      </p:sp>
      <p:pic>
        <p:nvPicPr>
          <p:cNvPr id="4" name="Imagem 3">
            <a:extLst>
              <a:ext uri="{FF2B5EF4-FFF2-40B4-BE49-F238E27FC236}">
                <a16:creationId xmlns:a16="http://schemas.microsoft.com/office/drawing/2014/main" id="{5E1814CA-92F5-484F-80F8-BCAAE588991D}"/>
              </a:ext>
            </a:extLst>
          </p:cNvPr>
          <p:cNvPicPr>
            <a:picLocks noChangeAspect="1"/>
          </p:cNvPicPr>
          <p:nvPr/>
        </p:nvPicPr>
        <p:blipFill rotWithShape="1">
          <a:blip r:embed="rId2"/>
          <a:srcRect l="27447" t="12624" r="27474" b="18014"/>
          <a:stretch/>
        </p:blipFill>
        <p:spPr>
          <a:xfrm>
            <a:off x="5015883" y="1845735"/>
            <a:ext cx="6139797" cy="4120059"/>
          </a:xfrm>
          <a:prstGeom prst="rect">
            <a:avLst/>
          </a:prstGeom>
        </p:spPr>
      </p:pic>
    </p:spTree>
    <p:extLst>
      <p:ext uri="{BB962C8B-B14F-4D97-AF65-F5344CB8AC3E}">
        <p14:creationId xmlns:p14="http://schemas.microsoft.com/office/powerpoint/2010/main" val="2589229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58395-838F-422C-A57E-105A86699CD0}"/>
              </a:ext>
            </a:extLst>
          </p:cNvPr>
          <p:cNvSpPr>
            <a:spLocks noGrp="1"/>
          </p:cNvSpPr>
          <p:nvPr>
            <p:ph type="title"/>
          </p:nvPr>
        </p:nvSpPr>
        <p:spPr>
          <a:xfrm>
            <a:off x="1371600" y="685800"/>
            <a:ext cx="9601200" cy="870626"/>
          </a:xfrm>
        </p:spPr>
        <p:txBody>
          <a:bodyPr/>
          <a:lstStyle/>
          <a:p>
            <a:r>
              <a:rPr lang="pt-BR" dirty="0"/>
              <a:t>Transformação 7</a:t>
            </a:r>
          </a:p>
        </p:txBody>
      </p:sp>
      <p:sp>
        <p:nvSpPr>
          <p:cNvPr id="5" name="Espaço Reservado para Conteúdo 4">
            <a:extLst>
              <a:ext uri="{FF2B5EF4-FFF2-40B4-BE49-F238E27FC236}">
                <a16:creationId xmlns:a16="http://schemas.microsoft.com/office/drawing/2014/main" id="{EDDF78AB-034E-4BFB-8E75-A4ACBA9B25F7}"/>
              </a:ext>
            </a:extLst>
          </p:cNvPr>
          <p:cNvSpPr>
            <a:spLocks noGrp="1"/>
          </p:cNvSpPr>
          <p:nvPr>
            <p:ph idx="1"/>
          </p:nvPr>
        </p:nvSpPr>
        <p:spPr>
          <a:xfrm>
            <a:off x="1371600" y="1740022"/>
            <a:ext cx="9601200" cy="1061543"/>
          </a:xfrm>
        </p:spPr>
        <p:txBody>
          <a:bodyPr>
            <a:normAutofit lnSpcReduction="10000"/>
          </a:bodyPr>
          <a:lstStyle/>
          <a:p>
            <a:r>
              <a:rPr lang="pt-BR" dirty="0"/>
              <a:t>Observe que apareceu uma nova planilha com o nome de Merge1, vamos alterar esse nome para Dados</a:t>
            </a:r>
          </a:p>
          <a:p>
            <a:r>
              <a:rPr lang="pt-BR" dirty="0"/>
              <a:t>E clicar aqui para expandir os dados:</a:t>
            </a:r>
          </a:p>
        </p:txBody>
      </p:sp>
      <p:pic>
        <p:nvPicPr>
          <p:cNvPr id="6" name="Imagem 5">
            <a:extLst>
              <a:ext uri="{FF2B5EF4-FFF2-40B4-BE49-F238E27FC236}">
                <a16:creationId xmlns:a16="http://schemas.microsoft.com/office/drawing/2014/main" id="{68891444-AADA-4B3E-9639-E6FC238B048C}"/>
              </a:ext>
            </a:extLst>
          </p:cNvPr>
          <p:cNvPicPr>
            <a:picLocks noChangeAspect="1"/>
          </p:cNvPicPr>
          <p:nvPr/>
        </p:nvPicPr>
        <p:blipFill rotWithShape="1">
          <a:blip r:embed="rId2"/>
          <a:srcRect l="5425" t="23972" r="38724" b="31205"/>
          <a:stretch/>
        </p:blipFill>
        <p:spPr>
          <a:xfrm>
            <a:off x="2767519" y="2947480"/>
            <a:ext cx="6809362" cy="3073941"/>
          </a:xfrm>
          <a:prstGeom prst="rect">
            <a:avLst/>
          </a:prstGeom>
        </p:spPr>
      </p:pic>
      <p:sp>
        <p:nvSpPr>
          <p:cNvPr id="7" name="Elipse 6">
            <a:extLst>
              <a:ext uri="{FF2B5EF4-FFF2-40B4-BE49-F238E27FC236}">
                <a16:creationId xmlns:a16="http://schemas.microsoft.com/office/drawing/2014/main" id="{A1A43935-1260-419F-ABE3-45D60DD6FB14}"/>
              </a:ext>
            </a:extLst>
          </p:cNvPr>
          <p:cNvSpPr/>
          <p:nvPr/>
        </p:nvSpPr>
        <p:spPr>
          <a:xfrm>
            <a:off x="8929991" y="3054485"/>
            <a:ext cx="369652" cy="3745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09FBFAFE-3F9A-47BF-9004-08ABAD510B6C}"/>
              </a:ext>
            </a:extLst>
          </p:cNvPr>
          <p:cNvCxnSpPr>
            <a:cxnSpLocks/>
          </p:cNvCxnSpPr>
          <p:nvPr/>
        </p:nvCxnSpPr>
        <p:spPr>
          <a:xfrm>
            <a:off x="5051394" y="2801565"/>
            <a:ext cx="3878597" cy="2529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650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79308-038F-41DA-A48A-75640A577AE0}"/>
              </a:ext>
            </a:extLst>
          </p:cNvPr>
          <p:cNvSpPr>
            <a:spLocks noGrp="1"/>
          </p:cNvSpPr>
          <p:nvPr>
            <p:ph type="title"/>
          </p:nvPr>
        </p:nvSpPr>
        <p:spPr>
          <a:xfrm>
            <a:off x="1371600" y="685800"/>
            <a:ext cx="9601200" cy="921058"/>
          </a:xfrm>
        </p:spPr>
        <p:txBody>
          <a:bodyPr/>
          <a:lstStyle/>
          <a:p>
            <a:r>
              <a:rPr lang="pt-BR" dirty="0"/>
              <a:t>Transformação 7</a:t>
            </a:r>
          </a:p>
        </p:txBody>
      </p:sp>
      <p:sp>
        <p:nvSpPr>
          <p:cNvPr id="3" name="Espaço Reservado para Conteúdo 2">
            <a:extLst>
              <a:ext uri="{FF2B5EF4-FFF2-40B4-BE49-F238E27FC236}">
                <a16:creationId xmlns:a16="http://schemas.microsoft.com/office/drawing/2014/main" id="{F603E81E-7AD8-4C23-B728-B3A43BD6AF12}"/>
              </a:ext>
            </a:extLst>
          </p:cNvPr>
          <p:cNvSpPr>
            <a:spLocks noGrp="1"/>
          </p:cNvSpPr>
          <p:nvPr>
            <p:ph idx="1"/>
          </p:nvPr>
        </p:nvSpPr>
        <p:spPr>
          <a:xfrm>
            <a:off x="1371600" y="1748900"/>
            <a:ext cx="9601200" cy="595465"/>
          </a:xfrm>
        </p:spPr>
        <p:txBody>
          <a:bodyPr>
            <a:normAutofit lnSpcReduction="10000"/>
          </a:bodyPr>
          <a:lstStyle/>
          <a:p>
            <a:r>
              <a:rPr lang="pt-BR" dirty="0"/>
              <a:t>Com a planilha Dados, vamos agora clicar em mesclar consulta (“</a:t>
            </a:r>
            <a:r>
              <a:rPr lang="pt-BR" dirty="0" err="1"/>
              <a:t>Join</a:t>
            </a:r>
            <a:r>
              <a:rPr lang="pt-BR" dirty="0"/>
              <a:t>”) e mesclar os Dados com Erros:</a:t>
            </a:r>
          </a:p>
        </p:txBody>
      </p:sp>
      <p:pic>
        <p:nvPicPr>
          <p:cNvPr id="4" name="Imagem 3">
            <a:extLst>
              <a:ext uri="{FF2B5EF4-FFF2-40B4-BE49-F238E27FC236}">
                <a16:creationId xmlns:a16="http://schemas.microsoft.com/office/drawing/2014/main" id="{02003FBF-97BC-412D-B203-0E2EA077C078}"/>
              </a:ext>
            </a:extLst>
          </p:cNvPr>
          <p:cNvPicPr>
            <a:picLocks noChangeAspect="1"/>
          </p:cNvPicPr>
          <p:nvPr/>
        </p:nvPicPr>
        <p:blipFill rotWithShape="1">
          <a:blip r:embed="rId2"/>
          <a:srcRect l="27367" t="14868" r="27154" b="17872"/>
          <a:stretch/>
        </p:blipFill>
        <p:spPr>
          <a:xfrm>
            <a:off x="3518170" y="2344366"/>
            <a:ext cx="5155660" cy="3827834"/>
          </a:xfrm>
          <a:prstGeom prst="rect">
            <a:avLst/>
          </a:prstGeom>
        </p:spPr>
      </p:pic>
    </p:spTree>
    <p:extLst>
      <p:ext uri="{BB962C8B-B14F-4D97-AF65-F5344CB8AC3E}">
        <p14:creationId xmlns:p14="http://schemas.microsoft.com/office/powerpoint/2010/main" val="373403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44B8252-F726-41AA-8743-1D95FBE8ECC6}"/>
              </a:ext>
            </a:extLst>
          </p:cNvPr>
          <p:cNvSpPr>
            <a:spLocks noGrp="1"/>
          </p:cNvSpPr>
          <p:nvPr>
            <p:ph type="title"/>
          </p:nvPr>
        </p:nvSpPr>
        <p:spPr>
          <a:xfrm>
            <a:off x="492370" y="516835"/>
            <a:ext cx="3084844" cy="2103875"/>
          </a:xfrm>
        </p:spPr>
        <p:txBody>
          <a:bodyPr>
            <a:normAutofit/>
          </a:bodyPr>
          <a:lstStyle/>
          <a:p>
            <a:r>
              <a:rPr lang="pt-BR" sz="3600" dirty="0">
                <a:solidFill>
                  <a:srgbClr val="FFFFFF"/>
                </a:solidFill>
              </a:rPr>
              <a:t>Transformação 8</a:t>
            </a:r>
          </a:p>
        </p:txBody>
      </p:sp>
      <p:sp>
        <p:nvSpPr>
          <p:cNvPr id="3" name="Espaço Reservado para Conteúdo 2">
            <a:extLst>
              <a:ext uri="{FF2B5EF4-FFF2-40B4-BE49-F238E27FC236}">
                <a16:creationId xmlns:a16="http://schemas.microsoft.com/office/drawing/2014/main" id="{39AF1635-902E-46CF-834B-30C5E7F84CD0}"/>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Exclusão das colunas repetidas.</a:t>
            </a:r>
          </a:p>
          <a:p>
            <a:r>
              <a:rPr lang="pt-BR" sz="1500" dirty="0">
                <a:solidFill>
                  <a:srgbClr val="FFFFFF"/>
                </a:solidFill>
              </a:rPr>
              <a:t>Clique em expandir na planilha Dados e elimine todas as colunas que não serão utilizadas, restando apenas as seguintes colunas:</a:t>
            </a: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78879E17-0FD7-4967-95AB-21CACAA4783F}"/>
              </a:ext>
            </a:extLst>
          </p:cNvPr>
          <p:cNvPicPr>
            <a:picLocks noChangeAspect="1"/>
          </p:cNvPicPr>
          <p:nvPr/>
        </p:nvPicPr>
        <p:blipFill rotWithShape="1">
          <a:blip r:embed="rId2"/>
          <a:srcRect l="11250" t="16029" r="32021" b="47517"/>
          <a:stretch/>
        </p:blipFill>
        <p:spPr>
          <a:xfrm>
            <a:off x="4543161" y="1721796"/>
            <a:ext cx="6996938" cy="2935828"/>
          </a:xfrm>
          <a:prstGeom prst="rect">
            <a:avLst/>
          </a:prstGeom>
        </p:spPr>
      </p:pic>
    </p:spTree>
    <p:extLst>
      <p:ext uri="{BB962C8B-B14F-4D97-AF65-F5344CB8AC3E}">
        <p14:creationId xmlns:p14="http://schemas.microsoft.com/office/powerpoint/2010/main" val="32777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58DD591-2313-4CC4-9FD3-7399EB48A75A}"/>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Carregando os Dados</a:t>
            </a:r>
          </a:p>
        </p:txBody>
      </p:sp>
      <p:sp>
        <p:nvSpPr>
          <p:cNvPr id="3" name="Espaço Reservado para Conteúdo 2">
            <a:extLst>
              <a:ext uri="{FF2B5EF4-FFF2-40B4-BE49-F238E27FC236}">
                <a16:creationId xmlns:a16="http://schemas.microsoft.com/office/drawing/2014/main" id="{3F7D2888-32E2-47E9-8134-D093C6F3179E}"/>
              </a:ext>
            </a:extLst>
          </p:cNvPr>
          <p:cNvSpPr>
            <a:spLocks noGrp="1"/>
          </p:cNvSpPr>
          <p:nvPr>
            <p:ph idx="1"/>
          </p:nvPr>
        </p:nvSpPr>
        <p:spPr>
          <a:xfrm>
            <a:off x="492371" y="2653800"/>
            <a:ext cx="3084844" cy="3335519"/>
          </a:xfrm>
        </p:spPr>
        <p:txBody>
          <a:bodyPr>
            <a:normAutofit/>
          </a:bodyPr>
          <a:lstStyle/>
          <a:p>
            <a:r>
              <a:rPr lang="pt-BR" sz="1500">
                <a:solidFill>
                  <a:srgbClr val="FFFFFF"/>
                </a:solidFill>
              </a:rPr>
              <a:t>Clique em Fechar e Carregar para.</a:t>
            </a:r>
          </a:p>
          <a:p>
            <a:r>
              <a:rPr lang="pt-BR" sz="1500">
                <a:solidFill>
                  <a:srgbClr val="FFFFFF"/>
                </a:solidFill>
              </a:rPr>
              <a:t>Selecione Apenas Criar Conexão.</a:t>
            </a:r>
          </a:p>
          <a:p>
            <a:r>
              <a:rPr lang="pt-BR" sz="1500">
                <a:solidFill>
                  <a:srgbClr val="FFFFFF"/>
                </a:solidFill>
              </a:rPr>
              <a:t>Selecione Adicionar estes dados ao modelo de Dados e clique em OK.</a:t>
            </a:r>
          </a:p>
        </p:txBody>
      </p:sp>
      <p:sp>
        <p:nvSpPr>
          <p:cNvPr id="14"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69944DE8-5101-4175-89F1-BB14EC59847D}"/>
              </a:ext>
            </a:extLst>
          </p:cNvPr>
          <p:cNvPicPr>
            <a:picLocks noChangeAspect="1"/>
          </p:cNvPicPr>
          <p:nvPr/>
        </p:nvPicPr>
        <p:blipFill rotWithShape="1">
          <a:blip r:embed="rId2"/>
          <a:srcRect l="29601" t="34326" r="46463" b="33049"/>
          <a:stretch/>
        </p:blipFill>
        <p:spPr>
          <a:xfrm>
            <a:off x="4742017" y="822980"/>
            <a:ext cx="6798082" cy="5212040"/>
          </a:xfrm>
          <a:prstGeom prst="rect">
            <a:avLst/>
          </a:prstGeom>
        </p:spPr>
      </p:pic>
    </p:spTree>
    <p:extLst>
      <p:ext uri="{BB962C8B-B14F-4D97-AF65-F5344CB8AC3E}">
        <p14:creationId xmlns:p14="http://schemas.microsoft.com/office/powerpoint/2010/main" val="2531651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8BD75D8D-002D-4B35-B610-2B4E38E01FBA}"/>
              </a:ext>
            </a:extLst>
          </p:cNvPr>
          <p:cNvPicPr>
            <a:picLocks noChangeAspect="1"/>
          </p:cNvPicPr>
          <p:nvPr/>
        </p:nvPicPr>
        <p:blipFill rotWithShape="1">
          <a:blip r:embed="rId2"/>
          <a:srcRect t="18723" b="4964"/>
          <a:stretch/>
        </p:blipFill>
        <p:spPr>
          <a:xfrm>
            <a:off x="943356" y="1207101"/>
            <a:ext cx="10337292" cy="4437391"/>
          </a:xfrm>
          <a:prstGeom prst="rect">
            <a:avLst/>
          </a:prstGeom>
        </p:spPr>
      </p:pic>
    </p:spTree>
    <p:extLst>
      <p:ext uri="{BB962C8B-B14F-4D97-AF65-F5344CB8AC3E}">
        <p14:creationId xmlns:p14="http://schemas.microsoft.com/office/powerpoint/2010/main" val="3873833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C7EB38-563C-4670-9148-60B56F9800C6}"/>
              </a:ext>
            </a:extLst>
          </p:cNvPr>
          <p:cNvSpPr>
            <a:spLocks noGrp="1"/>
          </p:cNvSpPr>
          <p:nvPr>
            <p:ph type="title"/>
          </p:nvPr>
        </p:nvSpPr>
        <p:spPr>
          <a:xfrm>
            <a:off x="1371600" y="685800"/>
            <a:ext cx="9601200" cy="850037"/>
          </a:xfrm>
        </p:spPr>
        <p:txBody>
          <a:bodyPr/>
          <a:lstStyle/>
          <a:p>
            <a:r>
              <a:rPr lang="pt-BR"/>
              <a:t>Carregamento de Dados</a:t>
            </a:r>
            <a:endParaRPr lang="pt-BR" dirty="0"/>
          </a:p>
        </p:txBody>
      </p:sp>
      <p:sp>
        <p:nvSpPr>
          <p:cNvPr id="3" name="Espaço Reservado para Conteúdo 2">
            <a:extLst>
              <a:ext uri="{FF2B5EF4-FFF2-40B4-BE49-F238E27FC236}">
                <a16:creationId xmlns:a16="http://schemas.microsoft.com/office/drawing/2014/main" id="{570B9B3C-3EE5-4CA9-97DD-9410D6AEDA68}"/>
              </a:ext>
            </a:extLst>
          </p:cNvPr>
          <p:cNvSpPr>
            <a:spLocks noGrp="1"/>
          </p:cNvSpPr>
          <p:nvPr>
            <p:ph idx="1"/>
          </p:nvPr>
        </p:nvSpPr>
        <p:spPr>
          <a:xfrm>
            <a:off x="1371600" y="1740022"/>
            <a:ext cx="9601200" cy="1074199"/>
          </a:xfrm>
        </p:spPr>
        <p:txBody>
          <a:bodyPr>
            <a:normAutofit fontScale="92500" lnSpcReduction="20000"/>
          </a:bodyPr>
          <a:lstStyle/>
          <a:p>
            <a:r>
              <a:rPr lang="pt-BR"/>
              <a:t>Aparentemente parece que não carregou nada, mas os dados estão no modelo de Dados.</a:t>
            </a:r>
          </a:p>
          <a:p>
            <a:r>
              <a:rPr lang="pt-BR"/>
              <a:t>Clique em Dados e Carregar para.</a:t>
            </a:r>
          </a:p>
          <a:p>
            <a:r>
              <a:rPr lang="pt-BR"/>
              <a:t>Selecione as opções e clique em OK:</a:t>
            </a:r>
            <a:endParaRPr lang="pt-BR" dirty="0"/>
          </a:p>
        </p:txBody>
      </p:sp>
      <p:pic>
        <p:nvPicPr>
          <p:cNvPr id="4" name="Imagem 3">
            <a:extLst>
              <a:ext uri="{FF2B5EF4-FFF2-40B4-BE49-F238E27FC236}">
                <a16:creationId xmlns:a16="http://schemas.microsoft.com/office/drawing/2014/main" id="{268FF316-9F11-4FBB-BC68-5B9C6779CD18}"/>
              </a:ext>
            </a:extLst>
          </p:cNvPr>
          <p:cNvPicPr>
            <a:picLocks noChangeAspect="1"/>
          </p:cNvPicPr>
          <p:nvPr/>
        </p:nvPicPr>
        <p:blipFill rotWithShape="1">
          <a:blip r:embed="rId2"/>
          <a:srcRect l="75239" t="22395" b="5816"/>
          <a:stretch/>
        </p:blipFill>
        <p:spPr>
          <a:xfrm>
            <a:off x="1614792" y="2957209"/>
            <a:ext cx="2830748" cy="3083668"/>
          </a:xfrm>
          <a:prstGeom prst="rect">
            <a:avLst/>
          </a:prstGeom>
        </p:spPr>
      </p:pic>
      <p:pic>
        <p:nvPicPr>
          <p:cNvPr id="6" name="Imagem 5">
            <a:extLst>
              <a:ext uri="{FF2B5EF4-FFF2-40B4-BE49-F238E27FC236}">
                <a16:creationId xmlns:a16="http://schemas.microsoft.com/office/drawing/2014/main" id="{DF53514C-50C3-4B6A-BB50-D8EFE3086FBA}"/>
              </a:ext>
            </a:extLst>
          </p:cNvPr>
          <p:cNvPicPr>
            <a:picLocks noChangeAspect="1"/>
          </p:cNvPicPr>
          <p:nvPr/>
        </p:nvPicPr>
        <p:blipFill rotWithShape="1">
          <a:blip r:embed="rId3"/>
          <a:srcRect l="29760" t="34468" r="46782" b="33475"/>
          <a:stretch/>
        </p:blipFill>
        <p:spPr>
          <a:xfrm>
            <a:off x="5116749" y="2957208"/>
            <a:ext cx="5460459" cy="3048419"/>
          </a:xfrm>
          <a:prstGeom prst="rect">
            <a:avLst/>
          </a:prstGeom>
        </p:spPr>
      </p:pic>
    </p:spTree>
    <p:extLst>
      <p:ext uri="{BB962C8B-B14F-4D97-AF65-F5344CB8AC3E}">
        <p14:creationId xmlns:p14="http://schemas.microsoft.com/office/powerpoint/2010/main" val="2102364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5D70F0F2-83CA-4030-90B8-32C837B23C7F}"/>
              </a:ext>
            </a:extLst>
          </p:cNvPr>
          <p:cNvPicPr>
            <a:picLocks noChangeAspect="1"/>
          </p:cNvPicPr>
          <p:nvPr/>
        </p:nvPicPr>
        <p:blipFill rotWithShape="1">
          <a:blip r:embed="rId2"/>
          <a:srcRect l="510" t="22395" r="51796" b="6407"/>
          <a:stretch/>
        </p:blipFill>
        <p:spPr>
          <a:xfrm>
            <a:off x="3111109" y="905933"/>
            <a:ext cx="6001786" cy="5039728"/>
          </a:xfrm>
          <a:prstGeom prst="rect">
            <a:avLst/>
          </a:prstGeom>
        </p:spPr>
      </p:pic>
    </p:spTree>
    <p:extLst>
      <p:ext uri="{BB962C8B-B14F-4D97-AF65-F5344CB8AC3E}">
        <p14:creationId xmlns:p14="http://schemas.microsoft.com/office/powerpoint/2010/main" val="113301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8DD5520-785F-480E-8630-9D22A84C2CF4}"/>
              </a:ext>
            </a:extLst>
          </p:cNvPr>
          <p:cNvSpPr>
            <a:spLocks noGrp="1"/>
          </p:cNvSpPr>
          <p:nvPr>
            <p:ph type="title"/>
          </p:nvPr>
        </p:nvSpPr>
        <p:spPr>
          <a:xfrm>
            <a:off x="492370" y="516835"/>
            <a:ext cx="3084844" cy="5772840"/>
          </a:xfrm>
        </p:spPr>
        <p:txBody>
          <a:bodyPr anchor="ctr">
            <a:normAutofit/>
          </a:bodyPr>
          <a:lstStyle/>
          <a:p>
            <a:r>
              <a:rPr lang="pt-BR" sz="3600">
                <a:solidFill>
                  <a:srgbClr val="FFFFFF"/>
                </a:solidFill>
              </a:rPr>
              <a:t>Etapas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A2605A99-4B6F-4F20-A692-617DA3E01C99}"/>
              </a:ext>
            </a:extLst>
          </p:cNvPr>
          <p:cNvGraphicFramePr>
            <a:graphicFrameLocks noGrp="1"/>
          </p:cNvGraphicFramePr>
          <p:nvPr>
            <p:ph idx="1"/>
            <p:extLst>
              <p:ext uri="{D42A27DB-BD31-4B8C-83A1-F6EECF244321}">
                <p14:modId xmlns:p14="http://schemas.microsoft.com/office/powerpoint/2010/main" val="129600350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8908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5FEE71-F7D4-4EE3-BDC6-11C2A8C490FA}"/>
              </a:ext>
            </a:extLst>
          </p:cNvPr>
          <p:cNvSpPr>
            <a:spLocks noGrp="1"/>
          </p:cNvSpPr>
          <p:nvPr>
            <p:ph type="title"/>
          </p:nvPr>
        </p:nvSpPr>
        <p:spPr/>
        <p:txBody>
          <a:bodyPr/>
          <a:lstStyle/>
          <a:p>
            <a:r>
              <a:rPr lang="pt-BR" dirty="0"/>
              <a:t>Observações</a:t>
            </a:r>
          </a:p>
        </p:txBody>
      </p:sp>
      <p:sp>
        <p:nvSpPr>
          <p:cNvPr id="3" name="Espaço Reservado para Conteúdo 2">
            <a:extLst>
              <a:ext uri="{FF2B5EF4-FFF2-40B4-BE49-F238E27FC236}">
                <a16:creationId xmlns:a16="http://schemas.microsoft.com/office/drawing/2014/main" id="{786F32AF-7201-4459-8861-93795566AC8F}"/>
              </a:ext>
            </a:extLst>
          </p:cNvPr>
          <p:cNvSpPr>
            <a:spLocks noGrp="1"/>
          </p:cNvSpPr>
          <p:nvPr>
            <p:ph idx="1"/>
          </p:nvPr>
        </p:nvSpPr>
        <p:spPr>
          <a:xfrm>
            <a:off x="1371600" y="1843893"/>
            <a:ext cx="9601200" cy="2201539"/>
          </a:xfrm>
        </p:spPr>
        <p:txBody>
          <a:bodyPr>
            <a:normAutofit fontScale="92500" lnSpcReduction="20000"/>
          </a:bodyPr>
          <a:lstStyle/>
          <a:p>
            <a:pPr algn="just"/>
            <a:r>
              <a:rPr lang="pt-BR" dirty="0"/>
              <a:t>Altere o nome planilha1 para Dados.</a:t>
            </a:r>
          </a:p>
          <a:p>
            <a:pPr algn="just"/>
            <a:r>
              <a:rPr lang="pt-BR" dirty="0"/>
              <a:t>No arquivo novo do Excel com nome </a:t>
            </a:r>
            <a:r>
              <a:rPr lang="pt-BR" dirty="0" err="1"/>
              <a:t>dados_processados</a:t>
            </a:r>
            <a:r>
              <a:rPr lang="pt-BR" dirty="0"/>
              <a:t>, estão todas as informações necessárias para se construir os dashboards com intervalos de confiança para as perguntas.</a:t>
            </a:r>
          </a:p>
          <a:p>
            <a:pPr algn="just"/>
            <a:r>
              <a:rPr lang="pt-BR" dirty="0"/>
              <a:t>É importante notar que se for alterado a confiança e a população na planilha dados e o arquivo salvo, basta atualizar a planilha </a:t>
            </a:r>
            <a:r>
              <a:rPr lang="pt-BR" dirty="0" err="1"/>
              <a:t>dados_processados</a:t>
            </a:r>
            <a:r>
              <a:rPr lang="pt-BR" dirty="0"/>
              <a:t> para que os novos dados de erro sejam mostrados.</a:t>
            </a:r>
          </a:p>
          <a:p>
            <a:pPr algn="just"/>
            <a:r>
              <a:rPr lang="pt-BR" dirty="0"/>
              <a:t>Por exemplo, vou alterar a confiança para 90% e atualizar </a:t>
            </a:r>
            <a:r>
              <a:rPr lang="pt-BR" dirty="0" err="1"/>
              <a:t>dados_processados</a:t>
            </a:r>
            <a:r>
              <a:rPr lang="pt-BR" dirty="0"/>
              <a:t>.</a:t>
            </a:r>
          </a:p>
        </p:txBody>
      </p:sp>
      <p:pic>
        <p:nvPicPr>
          <p:cNvPr id="4" name="Imagem 3">
            <a:extLst>
              <a:ext uri="{FF2B5EF4-FFF2-40B4-BE49-F238E27FC236}">
                <a16:creationId xmlns:a16="http://schemas.microsoft.com/office/drawing/2014/main" id="{A260B67B-3EE2-4ED2-9AD2-D819D3566F94}"/>
              </a:ext>
            </a:extLst>
          </p:cNvPr>
          <p:cNvPicPr>
            <a:picLocks noChangeAspect="1"/>
          </p:cNvPicPr>
          <p:nvPr/>
        </p:nvPicPr>
        <p:blipFill rotWithShape="1">
          <a:blip r:embed="rId2"/>
          <a:srcRect l="36941" t="28935" b="35320"/>
          <a:stretch/>
        </p:blipFill>
        <p:spPr>
          <a:xfrm>
            <a:off x="2282433" y="4019955"/>
            <a:ext cx="7688094" cy="2126768"/>
          </a:xfrm>
          <a:prstGeom prst="rect">
            <a:avLst/>
          </a:prstGeom>
        </p:spPr>
      </p:pic>
      <p:sp>
        <p:nvSpPr>
          <p:cNvPr id="5" name="Elipse 4">
            <a:extLst>
              <a:ext uri="{FF2B5EF4-FFF2-40B4-BE49-F238E27FC236}">
                <a16:creationId xmlns:a16="http://schemas.microsoft.com/office/drawing/2014/main" id="{5CCDF4F0-7CA7-4DCB-AEAA-CE3B01B685C8}"/>
              </a:ext>
            </a:extLst>
          </p:cNvPr>
          <p:cNvSpPr/>
          <p:nvPr/>
        </p:nvSpPr>
        <p:spPr>
          <a:xfrm>
            <a:off x="9556129" y="5343294"/>
            <a:ext cx="353438" cy="4815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7" name="Conector de Seta Reta 6">
            <a:extLst>
              <a:ext uri="{FF2B5EF4-FFF2-40B4-BE49-F238E27FC236}">
                <a16:creationId xmlns:a16="http://schemas.microsoft.com/office/drawing/2014/main" id="{C9A2A249-9FB5-405B-8971-1E993F785C30}"/>
              </a:ext>
            </a:extLst>
          </p:cNvPr>
          <p:cNvCxnSpPr>
            <a:cxnSpLocks/>
          </p:cNvCxnSpPr>
          <p:nvPr/>
        </p:nvCxnSpPr>
        <p:spPr>
          <a:xfrm>
            <a:off x="3320249" y="3302493"/>
            <a:ext cx="6174920" cy="21572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231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B20D606-9327-4FB0-8124-73849FF390C4}"/>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Observações:</a:t>
            </a:r>
          </a:p>
        </p:txBody>
      </p:sp>
      <p:sp>
        <p:nvSpPr>
          <p:cNvPr id="3" name="Espaço Reservado para Conteúdo 2">
            <a:extLst>
              <a:ext uri="{FF2B5EF4-FFF2-40B4-BE49-F238E27FC236}">
                <a16:creationId xmlns:a16="http://schemas.microsoft.com/office/drawing/2014/main" id="{0AE0D66B-9E62-4251-A1F6-C162BB5AE279}"/>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Agora temos uma nova tabela de erros com 90% de confiança:</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B92444B8-98D9-4CD3-A9D0-CF0251A630ED}"/>
              </a:ext>
            </a:extLst>
          </p:cNvPr>
          <p:cNvPicPr>
            <a:picLocks noChangeAspect="1"/>
          </p:cNvPicPr>
          <p:nvPr/>
        </p:nvPicPr>
        <p:blipFill rotWithShape="1">
          <a:blip r:embed="rId2"/>
          <a:srcRect t="23404" r="54282" b="6525"/>
          <a:stretch/>
        </p:blipFill>
        <p:spPr>
          <a:xfrm>
            <a:off x="4906147" y="640080"/>
            <a:ext cx="6469822" cy="5577840"/>
          </a:xfrm>
          <a:prstGeom prst="rect">
            <a:avLst/>
          </a:prstGeom>
        </p:spPr>
      </p:pic>
    </p:spTree>
    <p:extLst>
      <p:ext uri="{BB962C8B-B14F-4D97-AF65-F5344CB8AC3E}">
        <p14:creationId xmlns:p14="http://schemas.microsoft.com/office/powerpoint/2010/main" val="95393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8C7B65F-C6DC-4C06-905A-7D668F1EAEAD}"/>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Gráficos utilizando o Tableau</a:t>
            </a:r>
          </a:p>
        </p:txBody>
      </p:sp>
      <p:sp>
        <p:nvSpPr>
          <p:cNvPr id="3" name="Espaço Reservado para Conteúdo 2">
            <a:extLst>
              <a:ext uri="{FF2B5EF4-FFF2-40B4-BE49-F238E27FC236}">
                <a16:creationId xmlns:a16="http://schemas.microsoft.com/office/drawing/2014/main" id="{AF828AAA-39F0-47E8-B84E-2A110C363169}"/>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Importando os dados processados do arquivo </a:t>
            </a:r>
            <a:r>
              <a:rPr lang="pt-BR" sz="1500" dirty="0" err="1">
                <a:solidFill>
                  <a:srgbClr val="FFFFFF"/>
                </a:solidFill>
              </a:rPr>
              <a:t>dados_processados</a:t>
            </a:r>
            <a:r>
              <a:rPr lang="pt-BR" sz="1500" dirty="0">
                <a:solidFill>
                  <a:srgbClr val="FFFFFF"/>
                </a:solidFill>
              </a:rPr>
              <a:t> no Tableau.</a:t>
            </a:r>
          </a:p>
          <a:p>
            <a:r>
              <a:rPr lang="pt-BR" sz="1500" dirty="0">
                <a:solidFill>
                  <a:srgbClr val="FFFFFF"/>
                </a:solidFill>
              </a:rPr>
              <a:t>Clique em conectar a um arquivo Excel e selecione o arquivo </a:t>
            </a:r>
            <a:r>
              <a:rPr lang="pt-BR" sz="1500" dirty="0" err="1">
                <a:solidFill>
                  <a:srgbClr val="FFFFFF"/>
                </a:solidFill>
              </a:rPr>
              <a:t>dados_processados</a:t>
            </a:r>
            <a:r>
              <a:rPr lang="pt-BR" sz="1500" dirty="0">
                <a:solidFill>
                  <a:srgbClr val="FFFFFF"/>
                </a:solidFill>
              </a:rPr>
              <a:t>.</a:t>
            </a:r>
          </a:p>
          <a:p>
            <a:r>
              <a:rPr lang="pt-BR" sz="1500" dirty="0">
                <a:solidFill>
                  <a:srgbClr val="FFFFFF"/>
                </a:solidFill>
              </a:rPr>
              <a:t>Clique em Ir para planilha.</a:t>
            </a:r>
          </a:p>
          <a:p>
            <a:endParaRPr lang="pt-BR" sz="1500" dirty="0">
              <a:solidFill>
                <a:srgbClr val="FFFFFF"/>
              </a:solidFill>
            </a:endParaRPr>
          </a:p>
        </p:txBody>
      </p:sp>
      <p:sp>
        <p:nvSpPr>
          <p:cNvPr id="17"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02220DC5-4835-43F2-B864-D05FAAD10082}"/>
              </a:ext>
            </a:extLst>
          </p:cNvPr>
          <p:cNvPicPr>
            <a:picLocks noChangeAspect="1"/>
          </p:cNvPicPr>
          <p:nvPr/>
        </p:nvPicPr>
        <p:blipFill rotWithShape="1">
          <a:blip r:embed="rId2"/>
          <a:srcRect l="9075" r="22368" b="7184"/>
          <a:stretch/>
        </p:blipFill>
        <p:spPr>
          <a:xfrm>
            <a:off x="4742017" y="516835"/>
            <a:ext cx="6798082" cy="5741921"/>
          </a:xfrm>
          <a:prstGeom prst="rect">
            <a:avLst/>
          </a:prstGeom>
        </p:spPr>
      </p:pic>
      <p:cxnSp>
        <p:nvCxnSpPr>
          <p:cNvPr id="6" name="Conector de Seta Reta 5">
            <a:extLst>
              <a:ext uri="{FF2B5EF4-FFF2-40B4-BE49-F238E27FC236}">
                <a16:creationId xmlns:a16="http://schemas.microsoft.com/office/drawing/2014/main" id="{00ECE2BA-9323-416E-976F-DDF68E1FFFE2}"/>
              </a:ext>
            </a:extLst>
          </p:cNvPr>
          <p:cNvCxnSpPr>
            <a:cxnSpLocks/>
          </p:cNvCxnSpPr>
          <p:nvPr/>
        </p:nvCxnSpPr>
        <p:spPr>
          <a:xfrm>
            <a:off x="2503503" y="4536489"/>
            <a:ext cx="2332774" cy="1564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976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608D061-5C87-4D32-9B83-32AC0E9E597E}"/>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Organizando Dimensões e medidas</a:t>
            </a:r>
          </a:p>
        </p:txBody>
      </p:sp>
      <p:sp>
        <p:nvSpPr>
          <p:cNvPr id="3" name="Espaço Reservado para Conteúdo 2">
            <a:extLst>
              <a:ext uri="{FF2B5EF4-FFF2-40B4-BE49-F238E27FC236}">
                <a16:creationId xmlns:a16="http://schemas.microsoft.com/office/drawing/2014/main" id="{0BE65154-A2B7-419E-B948-B5CEC62F1F72}"/>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Altere o tipo de Dados da variável Resposta para cadeia de caracteres, clicando com o botão direito na medida.</a:t>
            </a:r>
          </a:p>
          <a:p>
            <a:r>
              <a:rPr lang="pt-BR" sz="1500" dirty="0">
                <a:solidFill>
                  <a:srgbClr val="FFFFFF"/>
                </a:solidFill>
              </a:rPr>
              <a:t>Coloque a variável Resposta em Dimensões.</a:t>
            </a:r>
          </a:p>
          <a:p>
            <a:r>
              <a:rPr lang="pt-BR" sz="1500" dirty="0">
                <a:solidFill>
                  <a:srgbClr val="FFFFFF"/>
                </a:solidFill>
              </a:rPr>
              <a:t>Organize as variáveis nas linhas e colunas como mostrado ao lado.</a:t>
            </a:r>
          </a:p>
          <a:p>
            <a:endParaRPr lang="pt-BR" sz="1500" dirty="0">
              <a:solidFill>
                <a:srgbClr val="FFFFFF"/>
              </a:solidFill>
            </a:endParaRPr>
          </a:p>
          <a:p>
            <a:endParaRPr lang="pt-BR" sz="1500" dirty="0">
              <a:solidFill>
                <a:srgbClr val="FFFFFF"/>
              </a:solidFill>
            </a:endParaRPr>
          </a:p>
          <a:p>
            <a:endParaRPr lang="pt-BR" sz="1500" dirty="0">
              <a:solidFill>
                <a:srgbClr val="FFFFFF"/>
              </a:solidFill>
            </a:endParaRPr>
          </a:p>
        </p:txBody>
      </p:sp>
      <p:sp>
        <p:nvSpPr>
          <p:cNvPr id="13"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84753BED-82A1-49B0-B779-B1B258C5A640}"/>
              </a:ext>
            </a:extLst>
          </p:cNvPr>
          <p:cNvPicPr>
            <a:picLocks noChangeAspect="1"/>
          </p:cNvPicPr>
          <p:nvPr/>
        </p:nvPicPr>
        <p:blipFill rotWithShape="1">
          <a:blip r:embed="rId2"/>
          <a:srcRect t="1" r="31443" b="10550"/>
          <a:stretch/>
        </p:blipFill>
        <p:spPr>
          <a:xfrm>
            <a:off x="4742016" y="640080"/>
            <a:ext cx="7135577" cy="5236937"/>
          </a:xfrm>
          <a:prstGeom prst="rect">
            <a:avLst/>
          </a:prstGeom>
        </p:spPr>
      </p:pic>
    </p:spTree>
    <p:extLst>
      <p:ext uri="{BB962C8B-B14F-4D97-AF65-F5344CB8AC3E}">
        <p14:creationId xmlns:p14="http://schemas.microsoft.com/office/powerpoint/2010/main" val="1846296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E14F8ED-F4D7-452E-BF26-72BA0C6F582A}"/>
              </a:ext>
            </a:extLst>
          </p:cNvPr>
          <p:cNvSpPr>
            <a:spLocks noGrp="1"/>
          </p:cNvSpPr>
          <p:nvPr>
            <p:ph type="title"/>
          </p:nvPr>
        </p:nvSpPr>
        <p:spPr>
          <a:xfrm>
            <a:off x="492370" y="516835"/>
            <a:ext cx="3084844" cy="2103875"/>
          </a:xfrm>
        </p:spPr>
        <p:txBody>
          <a:bodyPr>
            <a:normAutofit fontScale="90000"/>
          </a:bodyPr>
          <a:lstStyle/>
          <a:p>
            <a:r>
              <a:rPr lang="pt-BR" sz="3600" dirty="0">
                <a:solidFill>
                  <a:srgbClr val="FFFFFF"/>
                </a:solidFill>
              </a:rPr>
              <a:t>Criando Medidas de máximo, mínimo e intervalo</a:t>
            </a:r>
          </a:p>
        </p:txBody>
      </p:sp>
      <p:sp>
        <p:nvSpPr>
          <p:cNvPr id="3" name="Espaço Reservado para Conteúdo 2">
            <a:extLst>
              <a:ext uri="{FF2B5EF4-FFF2-40B4-BE49-F238E27FC236}">
                <a16:creationId xmlns:a16="http://schemas.microsoft.com/office/drawing/2014/main" id="{D576DFF6-7927-48D0-B336-7F8610904F50}"/>
              </a:ext>
            </a:extLst>
          </p:cNvPr>
          <p:cNvSpPr>
            <a:spLocks noGrp="1"/>
          </p:cNvSpPr>
          <p:nvPr>
            <p:ph idx="1"/>
          </p:nvPr>
        </p:nvSpPr>
        <p:spPr>
          <a:xfrm>
            <a:off x="482989" y="2863305"/>
            <a:ext cx="3084844" cy="3335519"/>
          </a:xfrm>
        </p:spPr>
        <p:txBody>
          <a:bodyPr>
            <a:normAutofit/>
          </a:bodyPr>
          <a:lstStyle/>
          <a:p>
            <a:r>
              <a:rPr lang="pt-BR" sz="1500" dirty="0">
                <a:solidFill>
                  <a:srgbClr val="FFFFFF"/>
                </a:solidFill>
              </a:rPr>
              <a:t>No campo medidas, clique em criar campo calculado.</a:t>
            </a:r>
          </a:p>
          <a:p>
            <a:r>
              <a:rPr lang="pt-BR" sz="1500" dirty="0">
                <a:solidFill>
                  <a:srgbClr val="FFFFFF"/>
                </a:solidFill>
              </a:rPr>
              <a:t>Nomeie o campo como </a:t>
            </a:r>
            <a:r>
              <a:rPr lang="pt-BR" sz="1500" dirty="0" err="1">
                <a:solidFill>
                  <a:srgbClr val="FFFFFF"/>
                </a:solidFill>
              </a:rPr>
              <a:t>imin</a:t>
            </a:r>
            <a:r>
              <a:rPr lang="pt-BR" sz="1500" dirty="0">
                <a:solidFill>
                  <a:srgbClr val="FFFFFF"/>
                </a:solidFill>
              </a:rPr>
              <a:t>.</a:t>
            </a:r>
          </a:p>
          <a:p>
            <a:r>
              <a:rPr lang="pt-BR" sz="1500" dirty="0" err="1">
                <a:solidFill>
                  <a:srgbClr val="FFFFFF"/>
                </a:solidFill>
              </a:rPr>
              <a:t>Imin</a:t>
            </a:r>
            <a:r>
              <a:rPr lang="pt-BR" sz="1500" dirty="0">
                <a:solidFill>
                  <a:srgbClr val="FFFFFF"/>
                </a:solidFill>
              </a:rPr>
              <a:t> = IF [Porcentagem]- [Erro]&gt;0 THEN [Porcentagem]- [Erro] ELSE 0 END</a:t>
            </a:r>
          </a:p>
          <a:p>
            <a:r>
              <a:rPr lang="pt-BR" sz="1500" dirty="0">
                <a:solidFill>
                  <a:srgbClr val="FFFFFF"/>
                </a:solidFill>
              </a:rPr>
              <a:t>Repita procedimento semelhante e crie </a:t>
            </a:r>
            <a:r>
              <a:rPr lang="pt-BR" sz="1500" dirty="0" err="1">
                <a:solidFill>
                  <a:srgbClr val="FFFFFF"/>
                </a:solidFill>
              </a:rPr>
              <a:t>imax</a:t>
            </a:r>
            <a:r>
              <a:rPr lang="pt-BR" sz="1500" dirty="0">
                <a:solidFill>
                  <a:srgbClr val="FFFFFF"/>
                </a:solidFill>
              </a:rPr>
              <a:t>.</a:t>
            </a:r>
          </a:p>
          <a:p>
            <a:r>
              <a:rPr lang="pt-BR" sz="1500" dirty="0">
                <a:solidFill>
                  <a:srgbClr val="FFFFFF"/>
                </a:solidFill>
              </a:rPr>
              <a:t>Crie um novo campo calculado de </a:t>
            </a:r>
            <a:r>
              <a:rPr lang="pt-BR" sz="1500" dirty="0" err="1">
                <a:solidFill>
                  <a:srgbClr val="FFFFFF"/>
                </a:solidFill>
              </a:rPr>
              <a:t>nom</a:t>
            </a:r>
            <a:r>
              <a:rPr lang="pt-BR" sz="1500" dirty="0">
                <a:solidFill>
                  <a:srgbClr val="FFFFFF"/>
                </a:solidFill>
              </a:rPr>
              <a:t> intervalo = </a:t>
            </a:r>
            <a:r>
              <a:rPr lang="pt-BR" sz="1500" dirty="0" err="1">
                <a:solidFill>
                  <a:srgbClr val="FFFFFF"/>
                </a:solidFill>
              </a:rPr>
              <a:t>imax</a:t>
            </a:r>
            <a:r>
              <a:rPr lang="pt-BR" sz="1500" dirty="0">
                <a:solidFill>
                  <a:srgbClr val="FFFFFF"/>
                </a:solidFill>
              </a:rPr>
              <a:t> - </a:t>
            </a:r>
            <a:r>
              <a:rPr lang="pt-BR" sz="1500" dirty="0" err="1">
                <a:solidFill>
                  <a:srgbClr val="FFFFFF"/>
                </a:solidFill>
              </a:rPr>
              <a:t>imin</a:t>
            </a:r>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B00E749A-03C6-4035-83E7-75C5870EDE08}"/>
              </a:ext>
            </a:extLst>
          </p:cNvPr>
          <p:cNvPicPr>
            <a:picLocks noChangeAspect="1"/>
          </p:cNvPicPr>
          <p:nvPr/>
        </p:nvPicPr>
        <p:blipFill rotWithShape="1">
          <a:blip r:embed="rId2"/>
          <a:srcRect l="34256" t="33097" r="20788" b="34846"/>
          <a:stretch/>
        </p:blipFill>
        <p:spPr>
          <a:xfrm>
            <a:off x="4401267" y="3657702"/>
            <a:ext cx="7257565" cy="2541122"/>
          </a:xfrm>
          <a:prstGeom prst="rect">
            <a:avLst/>
          </a:prstGeom>
        </p:spPr>
      </p:pic>
      <p:cxnSp>
        <p:nvCxnSpPr>
          <p:cNvPr id="7" name="Conector de Seta Reta 6">
            <a:extLst>
              <a:ext uri="{FF2B5EF4-FFF2-40B4-BE49-F238E27FC236}">
                <a16:creationId xmlns:a16="http://schemas.microsoft.com/office/drawing/2014/main" id="{6679F70F-A09E-4D70-827C-B149A98FFECB}"/>
              </a:ext>
            </a:extLst>
          </p:cNvPr>
          <p:cNvCxnSpPr>
            <a:cxnSpLocks/>
          </p:cNvCxnSpPr>
          <p:nvPr/>
        </p:nvCxnSpPr>
        <p:spPr>
          <a:xfrm flipV="1">
            <a:off x="3376212" y="2620710"/>
            <a:ext cx="952596" cy="21022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61BA360E-191D-44B3-85CA-D3D72BB22441}"/>
              </a:ext>
            </a:extLst>
          </p:cNvPr>
          <p:cNvCxnSpPr>
            <a:cxnSpLocks/>
          </p:cNvCxnSpPr>
          <p:nvPr/>
        </p:nvCxnSpPr>
        <p:spPr>
          <a:xfrm flipV="1">
            <a:off x="3281917" y="4249339"/>
            <a:ext cx="1046891" cy="1234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6E95F04D-09B1-40F2-9B96-946444DD4B59}"/>
              </a:ext>
            </a:extLst>
          </p:cNvPr>
          <p:cNvPicPr>
            <a:picLocks noChangeAspect="1"/>
          </p:cNvPicPr>
          <p:nvPr/>
        </p:nvPicPr>
        <p:blipFill rotWithShape="1">
          <a:blip r:embed="rId3"/>
          <a:srcRect l="33556" t="33894" r="20877" b="35428"/>
          <a:stretch/>
        </p:blipFill>
        <p:spPr>
          <a:xfrm>
            <a:off x="4401267" y="571827"/>
            <a:ext cx="7257565" cy="2748421"/>
          </a:xfrm>
          <a:prstGeom prst="rect">
            <a:avLst/>
          </a:prstGeom>
        </p:spPr>
      </p:pic>
    </p:spTree>
    <p:extLst>
      <p:ext uri="{BB962C8B-B14F-4D97-AF65-F5344CB8AC3E}">
        <p14:creationId xmlns:p14="http://schemas.microsoft.com/office/powerpoint/2010/main" val="2167044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5BA64CD-A771-49F6-9C2C-4AD63DDAF81A}"/>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Criando as Barras de erro</a:t>
            </a:r>
          </a:p>
        </p:txBody>
      </p:sp>
      <p:sp>
        <p:nvSpPr>
          <p:cNvPr id="3" name="Espaço Reservado para Conteúdo 2">
            <a:extLst>
              <a:ext uri="{FF2B5EF4-FFF2-40B4-BE49-F238E27FC236}">
                <a16:creationId xmlns:a16="http://schemas.microsoft.com/office/drawing/2014/main" id="{5F17DD0C-A9CB-4F81-B267-044E8297FEC8}"/>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Substitua a variável porcentagem por </a:t>
            </a:r>
            <a:r>
              <a:rPr lang="pt-BR" sz="1500" dirty="0" err="1">
                <a:solidFill>
                  <a:srgbClr val="FFFFFF"/>
                </a:solidFill>
              </a:rPr>
              <a:t>imin</a:t>
            </a:r>
            <a:r>
              <a:rPr lang="pt-BR" sz="1500" dirty="0">
                <a:solidFill>
                  <a:srgbClr val="FFFFFF"/>
                </a:solidFill>
              </a:rPr>
              <a:t> no gráfico.</a:t>
            </a:r>
          </a:p>
          <a:p>
            <a:r>
              <a:rPr lang="pt-BR" sz="1500" dirty="0">
                <a:solidFill>
                  <a:srgbClr val="FFFFFF"/>
                </a:solidFill>
              </a:rPr>
              <a:t>Formate os eixos e os valores como desejar.</a:t>
            </a:r>
          </a:p>
          <a:p>
            <a:r>
              <a:rPr lang="pt-BR" sz="1500" dirty="0">
                <a:solidFill>
                  <a:srgbClr val="FFFFFF"/>
                </a:solidFill>
              </a:rPr>
              <a:t>Adicione </a:t>
            </a:r>
            <a:r>
              <a:rPr lang="pt-BR" sz="1500" dirty="0" err="1">
                <a:solidFill>
                  <a:srgbClr val="FFFFFF"/>
                </a:solidFill>
              </a:rPr>
              <a:t>imax</a:t>
            </a:r>
            <a:r>
              <a:rPr lang="pt-BR" sz="1500" dirty="0">
                <a:solidFill>
                  <a:srgbClr val="FFFFFF"/>
                </a:solidFill>
              </a:rPr>
              <a:t> e </a:t>
            </a:r>
            <a:r>
              <a:rPr lang="pt-BR" sz="1500" dirty="0" err="1">
                <a:solidFill>
                  <a:srgbClr val="FFFFFF"/>
                </a:solidFill>
              </a:rPr>
              <a:t>imin</a:t>
            </a:r>
            <a:r>
              <a:rPr lang="pt-BR" sz="1500" dirty="0">
                <a:solidFill>
                  <a:srgbClr val="FFFFFF"/>
                </a:solidFill>
              </a:rPr>
              <a:t> em detalhes.</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DBBC2E24-7F21-4F8D-905E-5EEF65FE69DC}"/>
              </a:ext>
            </a:extLst>
          </p:cNvPr>
          <p:cNvPicPr>
            <a:picLocks noChangeAspect="1"/>
          </p:cNvPicPr>
          <p:nvPr/>
        </p:nvPicPr>
        <p:blipFill rotWithShape="1">
          <a:blip r:embed="rId2"/>
          <a:srcRect l="25798" t="16075" r="12606" b="14889"/>
          <a:stretch/>
        </p:blipFill>
        <p:spPr>
          <a:xfrm>
            <a:off x="4389257" y="992221"/>
            <a:ext cx="7509753" cy="4734451"/>
          </a:xfrm>
          <a:prstGeom prst="rect">
            <a:avLst/>
          </a:prstGeom>
        </p:spPr>
      </p:pic>
      <p:cxnSp>
        <p:nvCxnSpPr>
          <p:cNvPr id="7" name="Conector de Seta Reta 6">
            <a:extLst>
              <a:ext uri="{FF2B5EF4-FFF2-40B4-BE49-F238E27FC236}">
                <a16:creationId xmlns:a16="http://schemas.microsoft.com/office/drawing/2014/main" id="{EF36A98D-55F8-4697-B8E5-7A71263DDED0}"/>
              </a:ext>
            </a:extLst>
          </p:cNvPr>
          <p:cNvCxnSpPr/>
          <p:nvPr/>
        </p:nvCxnSpPr>
        <p:spPr>
          <a:xfrm flipV="1">
            <a:off x="3311371" y="3764132"/>
            <a:ext cx="1216241" cy="1953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D5F4FB01-C249-43F2-8859-506402823FDD}"/>
              </a:ext>
            </a:extLst>
          </p:cNvPr>
          <p:cNvCxnSpPr/>
          <p:nvPr/>
        </p:nvCxnSpPr>
        <p:spPr>
          <a:xfrm flipV="1">
            <a:off x="1819922" y="1568772"/>
            <a:ext cx="6169981" cy="14762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466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D137BDA-9A0B-4D24-AD9A-97D656B96028}"/>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Criando as barras de Erros</a:t>
            </a:r>
          </a:p>
        </p:txBody>
      </p:sp>
      <p:sp>
        <p:nvSpPr>
          <p:cNvPr id="3" name="Espaço Reservado para Conteúdo 2">
            <a:extLst>
              <a:ext uri="{FF2B5EF4-FFF2-40B4-BE49-F238E27FC236}">
                <a16:creationId xmlns:a16="http://schemas.microsoft.com/office/drawing/2014/main" id="{B9B0D482-BDF4-44B6-9110-A081CC9C2338}"/>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Clique sobre o eixo do gráfico e em adicionar linha de referência:</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626A4803-D037-421A-A4EF-1FB438D15003}"/>
              </a:ext>
            </a:extLst>
          </p:cNvPr>
          <p:cNvPicPr>
            <a:picLocks noChangeAspect="1"/>
          </p:cNvPicPr>
          <p:nvPr/>
        </p:nvPicPr>
        <p:blipFill rotWithShape="1">
          <a:blip r:embed="rId2"/>
          <a:srcRect l="36773" t="25333" r="24126" b="21295"/>
          <a:stretch/>
        </p:blipFill>
        <p:spPr>
          <a:xfrm>
            <a:off x="4742017" y="819219"/>
            <a:ext cx="7057634" cy="5219562"/>
          </a:xfrm>
          <a:prstGeom prst="rect">
            <a:avLst/>
          </a:prstGeom>
        </p:spPr>
      </p:pic>
      <p:cxnSp>
        <p:nvCxnSpPr>
          <p:cNvPr id="6" name="Conector de Seta Reta 5">
            <a:extLst>
              <a:ext uri="{FF2B5EF4-FFF2-40B4-BE49-F238E27FC236}">
                <a16:creationId xmlns:a16="http://schemas.microsoft.com/office/drawing/2014/main" id="{367F7BDF-6459-476B-B1EA-F13D8E185B3C}"/>
              </a:ext>
            </a:extLst>
          </p:cNvPr>
          <p:cNvCxnSpPr/>
          <p:nvPr/>
        </p:nvCxnSpPr>
        <p:spPr>
          <a:xfrm>
            <a:off x="2928026" y="3005847"/>
            <a:ext cx="2889114" cy="13813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082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BC9A00F-7D6D-490D-9DDD-B53A50F29695}"/>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Criando as Barras de Erros</a:t>
            </a:r>
          </a:p>
        </p:txBody>
      </p:sp>
      <p:sp>
        <p:nvSpPr>
          <p:cNvPr id="9" name="Content Placeholder 8">
            <a:extLst>
              <a:ext uri="{FF2B5EF4-FFF2-40B4-BE49-F238E27FC236}">
                <a16:creationId xmlns:a16="http://schemas.microsoft.com/office/drawing/2014/main" id="{002BDC4D-8F4A-426E-AEBE-596C26804F7A}"/>
              </a:ext>
            </a:extLst>
          </p:cNvPr>
          <p:cNvSpPr>
            <a:spLocks noGrp="1"/>
          </p:cNvSpPr>
          <p:nvPr>
            <p:ph idx="1"/>
          </p:nvPr>
        </p:nvSpPr>
        <p:spPr>
          <a:xfrm>
            <a:off x="492371" y="2653800"/>
            <a:ext cx="3084844" cy="3335519"/>
          </a:xfrm>
        </p:spPr>
        <p:txBody>
          <a:bodyPr>
            <a:normAutofit/>
          </a:bodyPr>
          <a:lstStyle/>
          <a:p>
            <a:r>
              <a:rPr lang="en-US" sz="1500" dirty="0" err="1">
                <a:solidFill>
                  <a:srgbClr val="FFFFFF"/>
                </a:solidFill>
              </a:rPr>
              <a:t>Selecione</a:t>
            </a:r>
            <a:r>
              <a:rPr lang="en-US" sz="1500" dirty="0">
                <a:solidFill>
                  <a:srgbClr val="FFFFFF"/>
                </a:solidFill>
              </a:rPr>
              <a:t> </a:t>
            </a:r>
            <a:r>
              <a:rPr lang="en-US" sz="1500" dirty="0" err="1">
                <a:solidFill>
                  <a:srgbClr val="FFFFFF"/>
                </a:solidFill>
              </a:rPr>
              <a:t>Faixa</a:t>
            </a:r>
            <a:r>
              <a:rPr lang="en-US" sz="1500" dirty="0">
                <a:solidFill>
                  <a:srgbClr val="FFFFFF"/>
                </a:solidFill>
              </a:rPr>
              <a:t> por </a:t>
            </a:r>
            <a:r>
              <a:rPr lang="en-US" sz="1500" dirty="0" err="1">
                <a:solidFill>
                  <a:srgbClr val="FFFFFF"/>
                </a:solidFill>
              </a:rPr>
              <a:t>célula</a:t>
            </a:r>
            <a:r>
              <a:rPr lang="en-US" sz="1500" dirty="0">
                <a:solidFill>
                  <a:srgbClr val="FFFFFF"/>
                </a:solidFill>
              </a:rPr>
              <a:t>.</a:t>
            </a:r>
          </a:p>
          <a:p>
            <a:r>
              <a:rPr lang="en-US" sz="1500" dirty="0" err="1">
                <a:solidFill>
                  <a:srgbClr val="FFFFFF"/>
                </a:solidFill>
              </a:rPr>
              <a:t>Identifique</a:t>
            </a:r>
            <a:r>
              <a:rPr lang="en-US" sz="1500" dirty="0">
                <a:solidFill>
                  <a:srgbClr val="FFFFFF"/>
                </a:solidFill>
              </a:rPr>
              <a:t> </a:t>
            </a:r>
            <a:r>
              <a:rPr lang="en-US" sz="1500" dirty="0" err="1">
                <a:solidFill>
                  <a:srgbClr val="FFFFFF"/>
                </a:solidFill>
              </a:rPr>
              <a:t>os</a:t>
            </a:r>
            <a:r>
              <a:rPr lang="en-US" sz="1500" dirty="0">
                <a:solidFill>
                  <a:srgbClr val="FFFFFF"/>
                </a:solidFill>
              </a:rPr>
              <a:t> </a:t>
            </a:r>
            <a:r>
              <a:rPr lang="en-US" sz="1500" dirty="0" err="1">
                <a:solidFill>
                  <a:srgbClr val="FFFFFF"/>
                </a:solidFill>
              </a:rPr>
              <a:t>valores</a:t>
            </a:r>
            <a:r>
              <a:rPr lang="en-US" sz="1500" dirty="0">
                <a:solidFill>
                  <a:srgbClr val="FFFFFF"/>
                </a:solidFill>
              </a:rPr>
              <a:t> de </a:t>
            </a:r>
            <a:r>
              <a:rPr lang="en-US" sz="1500" dirty="0" err="1">
                <a:solidFill>
                  <a:srgbClr val="FFFFFF"/>
                </a:solidFill>
              </a:rPr>
              <a:t>mínimo</a:t>
            </a:r>
            <a:r>
              <a:rPr lang="en-US" sz="1500" dirty="0">
                <a:solidFill>
                  <a:srgbClr val="FFFFFF"/>
                </a:solidFill>
              </a:rPr>
              <a:t> e </a:t>
            </a:r>
            <a:r>
              <a:rPr lang="en-US" sz="1500" dirty="0" err="1">
                <a:solidFill>
                  <a:srgbClr val="FFFFFF"/>
                </a:solidFill>
              </a:rPr>
              <a:t>máximo</a:t>
            </a:r>
            <a:r>
              <a:rPr lang="en-US" sz="1500" dirty="0">
                <a:solidFill>
                  <a:srgbClr val="FFFFFF"/>
                </a:solidFill>
              </a:rPr>
              <a:t>.</a:t>
            </a:r>
          </a:p>
          <a:p>
            <a:r>
              <a:rPr lang="en-US" sz="1500" dirty="0" err="1">
                <a:solidFill>
                  <a:srgbClr val="FFFFFF"/>
                </a:solidFill>
              </a:rPr>
              <a:t>Altere</a:t>
            </a:r>
            <a:r>
              <a:rPr lang="en-US" sz="1500" dirty="0">
                <a:solidFill>
                  <a:srgbClr val="FFFFFF"/>
                </a:solidFill>
              </a:rPr>
              <a:t> a </a:t>
            </a:r>
            <a:r>
              <a:rPr lang="en-US" sz="1500" dirty="0" err="1">
                <a:solidFill>
                  <a:srgbClr val="FFFFFF"/>
                </a:solidFill>
              </a:rPr>
              <a:t>a</a:t>
            </a:r>
            <a:r>
              <a:rPr lang="en-US" sz="1500" dirty="0">
                <a:solidFill>
                  <a:srgbClr val="FFFFFF"/>
                </a:solidFill>
              </a:rPr>
              <a:t> </a:t>
            </a:r>
            <a:r>
              <a:rPr lang="en-US" sz="1500" dirty="0" err="1">
                <a:solidFill>
                  <a:srgbClr val="FFFFFF"/>
                </a:solidFill>
              </a:rPr>
              <a:t>expessura</a:t>
            </a:r>
            <a:r>
              <a:rPr lang="en-US" sz="1500" dirty="0">
                <a:solidFill>
                  <a:srgbClr val="FFFFFF"/>
                </a:solidFill>
              </a:rPr>
              <a:t> da </a:t>
            </a:r>
            <a:r>
              <a:rPr lang="en-US" sz="1500" dirty="0" err="1">
                <a:solidFill>
                  <a:srgbClr val="FFFFFF"/>
                </a:solidFill>
              </a:rPr>
              <a:t>linha</a:t>
            </a:r>
            <a:r>
              <a:rPr lang="en-US" sz="1500" dirty="0">
                <a:solidFill>
                  <a:srgbClr val="FFFFFF"/>
                </a:solidFill>
              </a:rPr>
              <a:t>.</a:t>
            </a:r>
          </a:p>
          <a:p>
            <a:r>
              <a:rPr lang="en-US" sz="1500" dirty="0" err="1">
                <a:solidFill>
                  <a:srgbClr val="FFFFFF"/>
                </a:solidFill>
              </a:rPr>
              <a:t>Selecione</a:t>
            </a:r>
            <a:r>
              <a:rPr lang="en-US" sz="1500" dirty="0">
                <a:solidFill>
                  <a:srgbClr val="FFFFFF"/>
                </a:solidFill>
              </a:rPr>
              <a:t> </a:t>
            </a:r>
            <a:r>
              <a:rPr lang="en-US" sz="1500" dirty="0" err="1">
                <a:solidFill>
                  <a:srgbClr val="FFFFFF"/>
                </a:solidFill>
              </a:rPr>
              <a:t>preenchimento</a:t>
            </a:r>
            <a:r>
              <a:rPr lang="en-US" sz="1500" dirty="0">
                <a:solidFill>
                  <a:srgbClr val="FFFFFF"/>
                </a:solidFill>
              </a:rPr>
              <a:t> </a:t>
            </a:r>
            <a:r>
              <a:rPr lang="en-US" sz="1500" dirty="0" err="1">
                <a:solidFill>
                  <a:srgbClr val="FFFFFF"/>
                </a:solidFill>
              </a:rPr>
              <a:t>nenhum</a:t>
            </a:r>
            <a:r>
              <a:rPr lang="en-US" sz="1500" dirty="0">
                <a:solidFill>
                  <a:srgbClr val="FFFFFF"/>
                </a:solidFill>
              </a:rPr>
              <a:t>.</a:t>
            </a:r>
          </a:p>
          <a:p>
            <a:r>
              <a:rPr lang="en-US" sz="1500" dirty="0">
                <a:solidFill>
                  <a:srgbClr val="FFFFFF"/>
                </a:solidFill>
              </a:rPr>
              <a:t>Clique </a:t>
            </a:r>
            <a:r>
              <a:rPr lang="en-US" sz="1500" dirty="0" err="1">
                <a:solidFill>
                  <a:srgbClr val="FFFFFF"/>
                </a:solidFill>
              </a:rPr>
              <a:t>em</a:t>
            </a:r>
            <a:r>
              <a:rPr lang="en-US" sz="1500" dirty="0">
                <a:solidFill>
                  <a:srgbClr val="FFFFFF"/>
                </a:solidFill>
              </a:rPr>
              <a:t> OK.</a:t>
            </a:r>
          </a:p>
          <a:p>
            <a:r>
              <a:rPr lang="en-US" sz="1500" dirty="0" err="1">
                <a:solidFill>
                  <a:srgbClr val="FFFFFF"/>
                </a:solidFill>
              </a:rPr>
              <a:t>Resultado</a:t>
            </a:r>
            <a:r>
              <a:rPr lang="en-US" sz="1500" dirty="0">
                <a:solidFill>
                  <a:srgbClr val="FFFFFF"/>
                </a:solidFill>
              </a:rPr>
              <a:t>.</a:t>
            </a:r>
          </a:p>
          <a:p>
            <a:r>
              <a:rPr lang="en-US" sz="1500" dirty="0">
                <a:solidFill>
                  <a:srgbClr val="FFFFFF"/>
                </a:solidFill>
              </a:rPr>
              <a:t> </a:t>
            </a:r>
          </a:p>
        </p:txBody>
      </p:sp>
      <p:sp>
        <p:nvSpPr>
          <p:cNvPr id="16" name="Rectangle 1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Espaço Reservado para Conteúdo 3">
            <a:extLst>
              <a:ext uri="{FF2B5EF4-FFF2-40B4-BE49-F238E27FC236}">
                <a16:creationId xmlns:a16="http://schemas.microsoft.com/office/drawing/2014/main" id="{50CCF824-5E02-4B4C-A75A-64036F4CC21F}"/>
              </a:ext>
            </a:extLst>
          </p:cNvPr>
          <p:cNvPicPr>
            <a:picLocks noChangeAspect="1"/>
          </p:cNvPicPr>
          <p:nvPr/>
        </p:nvPicPr>
        <p:blipFill rotWithShape="1">
          <a:blip r:embed="rId2"/>
          <a:srcRect l="39998" t="22145" r="25230" b="17565"/>
          <a:stretch/>
        </p:blipFill>
        <p:spPr>
          <a:xfrm>
            <a:off x="4367093" y="253585"/>
            <a:ext cx="3590133" cy="3501489"/>
          </a:xfrm>
          <a:prstGeom prst="rect">
            <a:avLst/>
          </a:prstGeom>
        </p:spPr>
      </p:pic>
      <p:pic>
        <p:nvPicPr>
          <p:cNvPr id="5" name="Imagem 4">
            <a:extLst>
              <a:ext uri="{FF2B5EF4-FFF2-40B4-BE49-F238E27FC236}">
                <a16:creationId xmlns:a16="http://schemas.microsoft.com/office/drawing/2014/main" id="{BA6B8423-4A72-4FCE-950B-41E93044B0CD}"/>
              </a:ext>
            </a:extLst>
          </p:cNvPr>
          <p:cNvPicPr>
            <a:picLocks noChangeAspect="1"/>
          </p:cNvPicPr>
          <p:nvPr/>
        </p:nvPicPr>
        <p:blipFill rotWithShape="1">
          <a:blip r:embed="rId3"/>
          <a:srcRect l="25365" t="23877" r="42367" b="25066"/>
          <a:stretch/>
        </p:blipFill>
        <p:spPr>
          <a:xfrm>
            <a:off x="8063220" y="2620710"/>
            <a:ext cx="3934061" cy="3501490"/>
          </a:xfrm>
          <a:prstGeom prst="rect">
            <a:avLst/>
          </a:prstGeom>
        </p:spPr>
      </p:pic>
      <p:cxnSp>
        <p:nvCxnSpPr>
          <p:cNvPr id="8" name="Conector de Seta Reta 7">
            <a:extLst>
              <a:ext uri="{FF2B5EF4-FFF2-40B4-BE49-F238E27FC236}">
                <a16:creationId xmlns:a16="http://schemas.microsoft.com/office/drawing/2014/main" id="{EC7A3C11-15AD-49D7-BC26-0BDD60259B2D}"/>
              </a:ext>
            </a:extLst>
          </p:cNvPr>
          <p:cNvCxnSpPr>
            <a:cxnSpLocks/>
          </p:cNvCxnSpPr>
          <p:nvPr/>
        </p:nvCxnSpPr>
        <p:spPr>
          <a:xfrm flipV="1">
            <a:off x="1439694" y="4643021"/>
            <a:ext cx="6517532" cy="3083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32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D06010D-CFD2-4437-BEB6-599045F96D5C}"/>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Alterando o Gráfico</a:t>
            </a:r>
          </a:p>
        </p:txBody>
      </p:sp>
      <p:sp>
        <p:nvSpPr>
          <p:cNvPr id="3" name="Espaço Reservado para Conteúdo 2">
            <a:extLst>
              <a:ext uri="{FF2B5EF4-FFF2-40B4-BE49-F238E27FC236}">
                <a16:creationId xmlns:a16="http://schemas.microsoft.com/office/drawing/2014/main" id="{1A2BEAA0-2C64-4665-8ECA-3C6C32421530}"/>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Retire do texto a variável porcentagem.</a:t>
            </a:r>
          </a:p>
          <a:p>
            <a:r>
              <a:rPr lang="pt-BR" sz="1500" dirty="0">
                <a:solidFill>
                  <a:srgbClr val="FFFFFF"/>
                </a:solidFill>
              </a:rPr>
              <a:t>Altere o gráfico para Barra de Grant.</a:t>
            </a: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descr="Uma imagem contendo captura de tela, interior&#10;&#10;Descrição gerada automaticamente">
            <a:extLst>
              <a:ext uri="{FF2B5EF4-FFF2-40B4-BE49-F238E27FC236}">
                <a16:creationId xmlns:a16="http://schemas.microsoft.com/office/drawing/2014/main" id="{B829836E-2C93-4726-9C59-85E804062358}"/>
              </a:ext>
            </a:extLst>
          </p:cNvPr>
          <p:cNvPicPr>
            <a:picLocks noChangeAspect="1"/>
          </p:cNvPicPr>
          <p:nvPr/>
        </p:nvPicPr>
        <p:blipFill rotWithShape="1">
          <a:blip r:embed="rId2"/>
          <a:srcRect l="26330" t="25333" r="41436" b="20709"/>
          <a:stretch/>
        </p:blipFill>
        <p:spPr>
          <a:xfrm>
            <a:off x="5179150" y="640080"/>
            <a:ext cx="5923815" cy="5577840"/>
          </a:xfrm>
          <a:prstGeom prst="rect">
            <a:avLst/>
          </a:prstGeom>
        </p:spPr>
      </p:pic>
      <p:cxnSp>
        <p:nvCxnSpPr>
          <p:cNvPr id="6" name="Conector de Seta Reta 5">
            <a:extLst>
              <a:ext uri="{FF2B5EF4-FFF2-40B4-BE49-F238E27FC236}">
                <a16:creationId xmlns:a16="http://schemas.microsoft.com/office/drawing/2014/main" id="{1EF0D14E-3E34-4DDE-9911-01D8793CF5BA}"/>
              </a:ext>
            </a:extLst>
          </p:cNvPr>
          <p:cNvCxnSpPr/>
          <p:nvPr/>
        </p:nvCxnSpPr>
        <p:spPr>
          <a:xfrm flipV="1">
            <a:off x="3433864" y="2042809"/>
            <a:ext cx="1745286" cy="13861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416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D9A06FA-5C4C-4A25-BE20-156F59357C88}"/>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Tamanho da Barra</a:t>
            </a:r>
          </a:p>
        </p:txBody>
      </p:sp>
      <p:sp>
        <p:nvSpPr>
          <p:cNvPr id="3" name="Espaço Reservado para Conteúdo 2">
            <a:extLst>
              <a:ext uri="{FF2B5EF4-FFF2-40B4-BE49-F238E27FC236}">
                <a16:creationId xmlns:a16="http://schemas.microsoft.com/office/drawing/2014/main" id="{DF132C51-F5C9-415C-88E6-8099BF1BA778}"/>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Arraste a variável Intervalo para tamanho.</a:t>
            </a:r>
          </a:p>
          <a:p>
            <a:r>
              <a:rPr lang="pt-BR" sz="1500" dirty="0">
                <a:solidFill>
                  <a:srgbClr val="FFFFFF"/>
                </a:solidFill>
              </a:rPr>
              <a:t>O resultado deve ser o seguinte.</a:t>
            </a: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DB0160E9-FAF8-45C1-ADB2-CAB8C2B44915}"/>
              </a:ext>
            </a:extLst>
          </p:cNvPr>
          <p:cNvPicPr>
            <a:picLocks noChangeAspect="1"/>
          </p:cNvPicPr>
          <p:nvPr/>
        </p:nvPicPr>
        <p:blipFill rotWithShape="1">
          <a:blip r:embed="rId2"/>
          <a:srcRect l="12925" t="26914" r="41756" b="21136"/>
          <a:stretch/>
        </p:blipFill>
        <p:spPr>
          <a:xfrm>
            <a:off x="4745093" y="332614"/>
            <a:ext cx="6798082" cy="3032024"/>
          </a:xfrm>
          <a:prstGeom prst="rect">
            <a:avLst/>
          </a:prstGeom>
        </p:spPr>
      </p:pic>
      <p:cxnSp>
        <p:nvCxnSpPr>
          <p:cNvPr id="6" name="Conector de Seta Reta 5">
            <a:extLst>
              <a:ext uri="{FF2B5EF4-FFF2-40B4-BE49-F238E27FC236}">
                <a16:creationId xmlns:a16="http://schemas.microsoft.com/office/drawing/2014/main" id="{C0DB5F66-51D1-4985-A9C5-A748B2668D59}"/>
              </a:ext>
            </a:extLst>
          </p:cNvPr>
          <p:cNvCxnSpPr>
            <a:cxnSpLocks/>
            <a:stCxn id="3" idx="0"/>
          </p:cNvCxnSpPr>
          <p:nvPr/>
        </p:nvCxnSpPr>
        <p:spPr>
          <a:xfrm flipV="1">
            <a:off x="2034793" y="1546698"/>
            <a:ext cx="4823207" cy="11071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A6A85EC1-D469-40ED-882F-A2E863FDC3D7}"/>
              </a:ext>
            </a:extLst>
          </p:cNvPr>
          <p:cNvPicPr>
            <a:picLocks noChangeAspect="1"/>
          </p:cNvPicPr>
          <p:nvPr/>
        </p:nvPicPr>
        <p:blipFill rotWithShape="1">
          <a:blip r:embed="rId3"/>
          <a:srcRect l="26274" t="25221" r="39742" b="22080"/>
          <a:stretch/>
        </p:blipFill>
        <p:spPr>
          <a:xfrm>
            <a:off x="6693763" y="3716658"/>
            <a:ext cx="4849412" cy="3032024"/>
          </a:xfrm>
          <a:prstGeom prst="rect">
            <a:avLst/>
          </a:prstGeom>
        </p:spPr>
      </p:pic>
      <p:cxnSp>
        <p:nvCxnSpPr>
          <p:cNvPr id="12" name="Conector de Seta Reta 11">
            <a:extLst>
              <a:ext uri="{FF2B5EF4-FFF2-40B4-BE49-F238E27FC236}">
                <a16:creationId xmlns:a16="http://schemas.microsoft.com/office/drawing/2014/main" id="{0A80EC24-F22B-43C7-BF1B-26F12951B0B2}"/>
              </a:ext>
            </a:extLst>
          </p:cNvPr>
          <p:cNvCxnSpPr/>
          <p:nvPr/>
        </p:nvCxnSpPr>
        <p:spPr>
          <a:xfrm>
            <a:off x="3124940" y="3429000"/>
            <a:ext cx="3444536" cy="8677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51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a:t>
            </a:r>
          </a:p>
        </p:txBody>
      </p:sp>
      <p:sp>
        <p:nvSpPr>
          <p:cNvPr id="2" name="Título 1">
            <a:extLst>
              <a:ext uri="{FF2B5EF4-FFF2-40B4-BE49-F238E27FC236}">
                <a16:creationId xmlns:a16="http://schemas.microsoft.com/office/drawing/2014/main" id="{CDC8C35B-8F23-4FDB-A6BD-079B6AF7DAA4}"/>
              </a:ext>
            </a:extLst>
          </p:cNvPr>
          <p:cNvSpPr>
            <a:spLocks noGrp="1"/>
          </p:cNvSpPr>
          <p:nvPr>
            <p:ph type="title"/>
          </p:nvPr>
        </p:nvSpPr>
        <p:spPr>
          <a:xfrm>
            <a:off x="1097280" y="4844374"/>
            <a:ext cx="10058400" cy="1188995"/>
          </a:xfrm>
        </p:spPr>
        <p:txBody>
          <a:bodyPr anchor="ctr">
            <a:normAutofit/>
          </a:bodyPr>
          <a:lstStyle/>
          <a:p>
            <a:pPr algn="ctr"/>
            <a:r>
              <a:rPr lang="pt-BR"/>
              <a:t>Tour pelos arquivos</a:t>
            </a:r>
          </a:p>
        </p:txBody>
      </p:sp>
      <p:graphicFrame>
        <p:nvGraphicFramePr>
          <p:cNvPr id="7" name="Espaço Reservado para Conteúdo 2">
            <a:extLst>
              <a:ext uri="{FF2B5EF4-FFF2-40B4-BE49-F238E27FC236}">
                <a16:creationId xmlns:a16="http://schemas.microsoft.com/office/drawing/2014/main" id="{32EB3B13-9ACA-4A03-B7E7-07427467C84F}"/>
              </a:ext>
            </a:extLst>
          </p:cNvPr>
          <p:cNvGraphicFramePr>
            <a:graphicFrameLocks noGrp="1"/>
          </p:cNvGraphicFramePr>
          <p:nvPr>
            <p:ph idx="1"/>
            <p:extLst>
              <p:ext uri="{D42A27DB-BD31-4B8C-83A1-F6EECF244321}">
                <p14:modId xmlns:p14="http://schemas.microsoft.com/office/powerpoint/2010/main" val="96433390"/>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516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BCB31F3-C1D4-456F-85DE-5A94C63DAC7A}"/>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Pronto!</a:t>
            </a:r>
          </a:p>
        </p:txBody>
      </p:sp>
      <p:sp>
        <p:nvSpPr>
          <p:cNvPr id="3" name="Espaço Reservado para Conteúdo 2">
            <a:extLst>
              <a:ext uri="{FF2B5EF4-FFF2-40B4-BE49-F238E27FC236}">
                <a16:creationId xmlns:a16="http://schemas.microsoft.com/office/drawing/2014/main" id="{FB6C999E-721E-475D-A5ED-BE8316DE4D94}"/>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O dashboard com intervalo de confiança foi criado.</a:t>
            </a:r>
          </a:p>
          <a:p>
            <a:r>
              <a:rPr lang="pt-BR" sz="1500" dirty="0">
                <a:solidFill>
                  <a:srgbClr val="FFFFFF"/>
                </a:solidFill>
              </a:rPr>
              <a:t>Basta selecionar uma pergunta e temos o gráfico.</a:t>
            </a:r>
          </a:p>
          <a:p>
            <a:r>
              <a:rPr lang="pt-BR" sz="1500" dirty="0">
                <a:solidFill>
                  <a:srgbClr val="FFFFFF"/>
                </a:solidFill>
              </a:rPr>
              <a:t>Por exemplo a pergunta 20.</a:t>
            </a:r>
          </a:p>
        </p:txBody>
      </p:sp>
      <p:sp>
        <p:nvSpPr>
          <p:cNvPr id="13"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3322EA9A-0AF7-4A09-B740-0614D9501123}"/>
              </a:ext>
            </a:extLst>
          </p:cNvPr>
          <p:cNvPicPr>
            <a:picLocks noChangeAspect="1"/>
          </p:cNvPicPr>
          <p:nvPr/>
        </p:nvPicPr>
        <p:blipFill rotWithShape="1">
          <a:blip r:embed="rId2"/>
          <a:srcRect l="13407" t="16778" r="12682" b="14683"/>
          <a:stretch/>
        </p:blipFill>
        <p:spPr>
          <a:xfrm>
            <a:off x="4294218" y="933855"/>
            <a:ext cx="7701958" cy="5272391"/>
          </a:xfrm>
          <a:prstGeom prst="rect">
            <a:avLst/>
          </a:prstGeom>
        </p:spPr>
      </p:pic>
    </p:spTree>
    <p:extLst>
      <p:ext uri="{BB962C8B-B14F-4D97-AF65-F5344CB8AC3E}">
        <p14:creationId xmlns:p14="http://schemas.microsoft.com/office/powerpoint/2010/main" val="177461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0A81911-646A-42B0-9F63-A429DAA69626}"/>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Melhorando o Dashboard</a:t>
            </a:r>
          </a:p>
        </p:txBody>
      </p:sp>
      <p:sp>
        <p:nvSpPr>
          <p:cNvPr id="3" name="Espaço Reservado para Conteúdo 2">
            <a:extLst>
              <a:ext uri="{FF2B5EF4-FFF2-40B4-BE49-F238E27FC236}">
                <a16:creationId xmlns:a16="http://schemas.microsoft.com/office/drawing/2014/main" id="{66D532A1-77EF-4F69-BC4A-34D4BC610902}"/>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Algumas melhorias que podem ser feitas.</a:t>
            </a:r>
          </a:p>
          <a:p>
            <a:r>
              <a:rPr lang="pt-BR" sz="1500" dirty="0">
                <a:solidFill>
                  <a:srgbClr val="FFFFFF"/>
                </a:solidFill>
              </a:rPr>
              <a:t>Link para o dashboard interativo </a:t>
            </a:r>
            <a:r>
              <a:rPr lang="pt-BR" sz="1500" dirty="0">
                <a:solidFill>
                  <a:srgbClr val="FFFFFF"/>
                </a:solidFill>
                <a:hlinkClick r:id="rId2"/>
              </a:rPr>
              <a:t>aqui</a:t>
            </a:r>
            <a:r>
              <a:rPr lang="pt-BR" sz="1500" dirty="0">
                <a:solidFill>
                  <a:srgbClr val="FFFFFF"/>
                </a:solidFill>
              </a:rPr>
              <a:t>.</a:t>
            </a:r>
          </a:p>
          <a:p>
            <a:r>
              <a:rPr lang="pt-BR" sz="1500" dirty="0">
                <a:solidFill>
                  <a:srgbClr val="FFFFFF"/>
                </a:solidFill>
              </a:rPr>
              <a:t>Visualizações alternativas para tablet e celular foram criadas de modo a manter o mesmo nível de interação com as diversas plataformas.</a:t>
            </a:r>
          </a:p>
          <a:p>
            <a:endParaRPr lang="pt-BR" sz="1500" dirty="0">
              <a:solidFill>
                <a:srgbClr val="FFFFFF"/>
              </a:solidFill>
            </a:endParaRP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72F9B196-AF3A-4F9C-A726-A4A99236AAD3}"/>
              </a:ext>
            </a:extLst>
          </p:cNvPr>
          <p:cNvPicPr>
            <a:picLocks noChangeAspect="1"/>
          </p:cNvPicPr>
          <p:nvPr/>
        </p:nvPicPr>
        <p:blipFill rotWithShape="1">
          <a:blip r:embed="rId3"/>
          <a:srcRect l="14348" t="10444" r="33822" b="25312"/>
          <a:stretch/>
        </p:blipFill>
        <p:spPr>
          <a:xfrm>
            <a:off x="4463765" y="435005"/>
            <a:ext cx="7533874" cy="5655077"/>
          </a:xfrm>
          <a:prstGeom prst="rect">
            <a:avLst/>
          </a:prstGeom>
        </p:spPr>
      </p:pic>
    </p:spTree>
    <p:extLst>
      <p:ext uri="{BB962C8B-B14F-4D97-AF65-F5344CB8AC3E}">
        <p14:creationId xmlns:p14="http://schemas.microsoft.com/office/powerpoint/2010/main" val="3628292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BE32504-2034-4F01-95DF-E5B2128D0B17}"/>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Visualizando com o celular</a:t>
            </a:r>
          </a:p>
        </p:txBody>
      </p:sp>
      <p:sp>
        <p:nvSpPr>
          <p:cNvPr id="10" name="Content Placeholder 9">
            <a:extLst>
              <a:ext uri="{FF2B5EF4-FFF2-40B4-BE49-F238E27FC236}">
                <a16:creationId xmlns:a16="http://schemas.microsoft.com/office/drawing/2014/main" id="{733C71D5-0388-442A-89DF-2A757C17DB3E}"/>
              </a:ext>
            </a:extLst>
          </p:cNvPr>
          <p:cNvSpPr>
            <a:spLocks noGrp="1"/>
          </p:cNvSpPr>
          <p:nvPr>
            <p:ph idx="1"/>
          </p:nvPr>
        </p:nvSpPr>
        <p:spPr>
          <a:xfrm>
            <a:off x="492371" y="2653800"/>
            <a:ext cx="3084844" cy="3335519"/>
          </a:xfrm>
        </p:spPr>
        <p:txBody>
          <a:bodyPr>
            <a:normAutofit/>
          </a:bodyPr>
          <a:lstStyle/>
          <a:p>
            <a:r>
              <a:rPr lang="en-US" sz="1500" dirty="0" err="1">
                <a:solidFill>
                  <a:srgbClr val="FFFFFF"/>
                </a:solidFill>
              </a:rPr>
              <a:t>Versão</a:t>
            </a:r>
            <a:r>
              <a:rPr lang="en-US" sz="1500" dirty="0">
                <a:solidFill>
                  <a:srgbClr val="FFFFFF"/>
                </a:solidFill>
              </a:rPr>
              <a:t> </a:t>
            </a:r>
            <a:r>
              <a:rPr lang="en-US" sz="1500" dirty="0" err="1">
                <a:solidFill>
                  <a:srgbClr val="FFFFFF"/>
                </a:solidFill>
              </a:rPr>
              <a:t>simplificada</a:t>
            </a:r>
            <a:r>
              <a:rPr lang="en-US" sz="1500" dirty="0">
                <a:solidFill>
                  <a:srgbClr val="FFFFFF"/>
                </a:solidFill>
              </a:rPr>
              <a:t> é </a:t>
            </a:r>
            <a:r>
              <a:rPr lang="en-US" sz="1500" dirty="0" err="1">
                <a:solidFill>
                  <a:srgbClr val="FFFFFF"/>
                </a:solidFill>
              </a:rPr>
              <a:t>otimizada</a:t>
            </a:r>
            <a:r>
              <a:rPr lang="en-US" sz="1500" dirty="0">
                <a:solidFill>
                  <a:srgbClr val="FFFFFF"/>
                </a:solidFill>
              </a:rPr>
              <a:t> para </a:t>
            </a:r>
            <a:r>
              <a:rPr lang="en-US" sz="1500" dirty="0" err="1">
                <a:solidFill>
                  <a:srgbClr val="FFFFFF"/>
                </a:solidFill>
              </a:rPr>
              <a:t>celular</a:t>
            </a:r>
            <a:r>
              <a:rPr lang="en-US" sz="1500" dirty="0">
                <a:solidFill>
                  <a:srgbClr val="FFFFFF"/>
                </a:solidFill>
              </a:rPr>
              <a:t>.</a:t>
            </a:r>
          </a:p>
        </p:txBody>
      </p:sp>
      <p:sp>
        <p:nvSpPr>
          <p:cNvPr id="17" name="Rectangle 1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Espaço Reservado para Conteúdo 4">
            <a:extLst>
              <a:ext uri="{FF2B5EF4-FFF2-40B4-BE49-F238E27FC236}">
                <a16:creationId xmlns:a16="http://schemas.microsoft.com/office/drawing/2014/main" id="{08C4372A-B07D-47D9-97AC-EB1F02A11B38}"/>
              </a:ext>
            </a:extLst>
          </p:cNvPr>
          <p:cNvPicPr>
            <a:picLocks noChangeAspect="1"/>
          </p:cNvPicPr>
          <p:nvPr/>
        </p:nvPicPr>
        <p:blipFill>
          <a:blip r:embed="rId2"/>
          <a:stretch>
            <a:fillRect/>
          </a:stretch>
        </p:blipFill>
        <p:spPr>
          <a:xfrm>
            <a:off x="5486400" y="272375"/>
            <a:ext cx="4727643" cy="6322978"/>
          </a:xfrm>
          <a:prstGeom prst="rect">
            <a:avLst/>
          </a:prstGeom>
        </p:spPr>
      </p:pic>
    </p:spTree>
    <p:extLst>
      <p:ext uri="{BB962C8B-B14F-4D97-AF65-F5344CB8AC3E}">
        <p14:creationId xmlns:p14="http://schemas.microsoft.com/office/powerpoint/2010/main" val="2741688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CBF4821-9CA2-4ADF-A9E6-ECD148BF4D2A}"/>
              </a:ext>
            </a:extLst>
          </p:cNvPr>
          <p:cNvSpPr>
            <a:spLocks noGrp="1"/>
          </p:cNvSpPr>
          <p:nvPr>
            <p:ph type="title"/>
          </p:nvPr>
        </p:nvSpPr>
        <p:spPr>
          <a:xfrm>
            <a:off x="1097280" y="516835"/>
            <a:ext cx="5977937" cy="1666501"/>
          </a:xfrm>
        </p:spPr>
        <p:txBody>
          <a:bodyPr>
            <a:normAutofit/>
          </a:bodyPr>
          <a:lstStyle/>
          <a:p>
            <a:r>
              <a:rPr lang="pt-BR" sz="4000" dirty="0">
                <a:solidFill>
                  <a:srgbClr val="FFFFFF"/>
                </a:solidFill>
              </a:rPr>
              <a:t>Observações finais sobre o Dashboard no Tableau</a:t>
            </a:r>
          </a:p>
        </p:txBody>
      </p:sp>
      <p:sp>
        <p:nvSpPr>
          <p:cNvPr id="3" name="Espaço Reservado para Conteúdo 2">
            <a:extLst>
              <a:ext uri="{FF2B5EF4-FFF2-40B4-BE49-F238E27FC236}">
                <a16:creationId xmlns:a16="http://schemas.microsoft.com/office/drawing/2014/main" id="{178D7760-8522-43F5-9541-DB7037096403}"/>
              </a:ext>
            </a:extLst>
          </p:cNvPr>
          <p:cNvSpPr>
            <a:spLocks noGrp="1"/>
          </p:cNvSpPr>
          <p:nvPr>
            <p:ph idx="1"/>
          </p:nvPr>
        </p:nvSpPr>
        <p:spPr>
          <a:xfrm>
            <a:off x="1097279" y="2236304"/>
            <a:ext cx="5977938" cy="4350927"/>
          </a:xfrm>
        </p:spPr>
        <p:txBody>
          <a:bodyPr>
            <a:normAutofit/>
          </a:bodyPr>
          <a:lstStyle/>
          <a:p>
            <a:r>
              <a:rPr lang="pt-BR" sz="1800" dirty="0">
                <a:solidFill>
                  <a:srgbClr val="FFFFFF"/>
                </a:solidFill>
              </a:rPr>
              <a:t>O dashboard apresentado anteriormente é de fácil visualização. Qualquer pessoa mesmo que não conheça estatística pode olhar para as barras e ver se uma resposta é significativa ou não com relação a população, bastando apenas observar se os intervalos de confiança se intersectam.</a:t>
            </a:r>
          </a:p>
          <a:p>
            <a:r>
              <a:rPr lang="pt-BR" sz="1800" dirty="0">
                <a:solidFill>
                  <a:srgbClr val="FFFFFF"/>
                </a:solidFill>
              </a:rPr>
              <a:t>Qualquer pergunta pode ser analisada bastando selecionar.</a:t>
            </a:r>
          </a:p>
          <a:p>
            <a:r>
              <a:rPr lang="pt-BR" sz="1800" dirty="0">
                <a:solidFill>
                  <a:srgbClr val="FFFFFF"/>
                </a:solidFill>
              </a:rPr>
              <a:t>O gráfico de árvore na lateral direita associa as áreas com as respostas de acordo com a porcentagem obtida nas respostas.</a:t>
            </a:r>
          </a:p>
          <a:p>
            <a:r>
              <a:rPr lang="pt-BR" sz="1800" dirty="0">
                <a:solidFill>
                  <a:srgbClr val="FFFFFF"/>
                </a:solidFill>
              </a:rPr>
              <a:t>Passando o mouse sobre o gráfico é possível obter mais informações como contagem de resposta e os intervalos de confiança propriamente.</a:t>
            </a:r>
          </a:p>
          <a:p>
            <a:r>
              <a:rPr lang="pt-BR" sz="1800" dirty="0">
                <a:solidFill>
                  <a:srgbClr val="FFFFFF"/>
                </a:solidFill>
              </a:rPr>
              <a:t>É possível fazer seleção por resposta clicando em uma resposta específica.</a:t>
            </a:r>
          </a:p>
          <a:p>
            <a:endParaRPr lang="pt-BR" sz="1800" dirty="0">
              <a:solidFill>
                <a:srgbClr val="FFFFFF"/>
              </a:solidFill>
            </a:endParaRPr>
          </a:p>
        </p:txBody>
      </p:sp>
      <p:sp>
        <p:nvSpPr>
          <p:cNvPr id="14" name="Rectangle 13">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8C7E62B8-56A1-41F8-BDA1-3F26FA4937E4}"/>
              </a:ext>
            </a:extLst>
          </p:cNvPr>
          <p:cNvPicPr>
            <a:picLocks noChangeAspect="1"/>
          </p:cNvPicPr>
          <p:nvPr/>
        </p:nvPicPr>
        <p:blipFill rotWithShape="1">
          <a:blip r:embed="rId2"/>
          <a:srcRect l="43404" t="33901" r="39202" b="42837"/>
          <a:stretch/>
        </p:blipFill>
        <p:spPr>
          <a:xfrm>
            <a:off x="8384270" y="3781037"/>
            <a:ext cx="3443787" cy="2590634"/>
          </a:xfrm>
          <a:prstGeom prst="rect">
            <a:avLst/>
          </a:prstGeom>
        </p:spPr>
      </p:pic>
      <p:sp>
        <p:nvSpPr>
          <p:cNvPr id="16" name="Rectangle 15">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7E45405-F312-4A64-A3C0-152ED729B5BD}"/>
              </a:ext>
            </a:extLst>
          </p:cNvPr>
          <p:cNvPicPr>
            <a:picLocks noChangeAspect="1"/>
          </p:cNvPicPr>
          <p:nvPr/>
        </p:nvPicPr>
        <p:blipFill rotWithShape="1">
          <a:blip r:embed="rId3"/>
          <a:srcRect l="37658" t="14420" r="31145" b="53617"/>
          <a:stretch/>
        </p:blipFill>
        <p:spPr>
          <a:xfrm>
            <a:off x="8187826" y="630473"/>
            <a:ext cx="3609294" cy="2080079"/>
          </a:xfrm>
          <a:prstGeom prst="rect">
            <a:avLst/>
          </a:prstGeom>
        </p:spPr>
      </p:pic>
      <p:cxnSp>
        <p:nvCxnSpPr>
          <p:cNvPr id="7" name="Conector de Seta Reta 6">
            <a:extLst>
              <a:ext uri="{FF2B5EF4-FFF2-40B4-BE49-F238E27FC236}">
                <a16:creationId xmlns:a16="http://schemas.microsoft.com/office/drawing/2014/main" id="{9A885998-804C-4238-8C77-3DD7BECFADD3}"/>
              </a:ext>
            </a:extLst>
          </p:cNvPr>
          <p:cNvCxnSpPr>
            <a:cxnSpLocks/>
          </p:cNvCxnSpPr>
          <p:nvPr/>
        </p:nvCxnSpPr>
        <p:spPr>
          <a:xfrm flipV="1">
            <a:off x="6436311" y="969029"/>
            <a:ext cx="3556162" cy="26086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976D9909-E829-4101-83C4-70CEAF7F3E56}"/>
              </a:ext>
            </a:extLst>
          </p:cNvPr>
          <p:cNvCxnSpPr>
            <a:cxnSpLocks/>
          </p:cNvCxnSpPr>
          <p:nvPr/>
        </p:nvCxnSpPr>
        <p:spPr>
          <a:xfrm>
            <a:off x="6613864" y="5033639"/>
            <a:ext cx="2500953" cy="433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45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207E69B-0F6F-4D15-A988-616519F6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113C24-A97F-448E-BE2B-73E74A61D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E9AB62C-8CBC-470E-B2E8-73C098B297F4}"/>
              </a:ext>
            </a:extLst>
          </p:cNvPr>
          <p:cNvSpPr>
            <a:spLocks noGrp="1"/>
          </p:cNvSpPr>
          <p:nvPr>
            <p:ph type="title"/>
          </p:nvPr>
        </p:nvSpPr>
        <p:spPr>
          <a:xfrm>
            <a:off x="1097280" y="516835"/>
            <a:ext cx="5977937" cy="1666501"/>
          </a:xfrm>
        </p:spPr>
        <p:txBody>
          <a:bodyPr>
            <a:normAutofit/>
          </a:bodyPr>
          <a:lstStyle/>
          <a:p>
            <a:r>
              <a:rPr lang="pt-BR" sz="4000">
                <a:solidFill>
                  <a:srgbClr val="FFFFFF"/>
                </a:solidFill>
              </a:rPr>
              <a:t>Gráficos com Power BI</a:t>
            </a:r>
          </a:p>
        </p:txBody>
      </p:sp>
      <p:sp>
        <p:nvSpPr>
          <p:cNvPr id="3" name="Espaço Reservado para Conteúdo 2">
            <a:extLst>
              <a:ext uri="{FF2B5EF4-FFF2-40B4-BE49-F238E27FC236}">
                <a16:creationId xmlns:a16="http://schemas.microsoft.com/office/drawing/2014/main" id="{A914082F-5EAE-49E2-86E3-6576BBCFE359}"/>
              </a:ext>
            </a:extLst>
          </p:cNvPr>
          <p:cNvSpPr>
            <a:spLocks noGrp="1"/>
          </p:cNvSpPr>
          <p:nvPr>
            <p:ph idx="1"/>
          </p:nvPr>
        </p:nvSpPr>
        <p:spPr>
          <a:xfrm>
            <a:off x="1097279" y="2236304"/>
            <a:ext cx="5977938" cy="3652667"/>
          </a:xfrm>
        </p:spPr>
        <p:txBody>
          <a:bodyPr>
            <a:normAutofit/>
          </a:bodyPr>
          <a:lstStyle/>
          <a:p>
            <a:r>
              <a:rPr lang="pt-BR" sz="1800" dirty="0">
                <a:solidFill>
                  <a:srgbClr val="FFFFFF"/>
                </a:solidFill>
              </a:rPr>
              <a:t>Importando os dados.</a:t>
            </a:r>
          </a:p>
          <a:p>
            <a:r>
              <a:rPr lang="pt-BR" sz="1800" dirty="0">
                <a:solidFill>
                  <a:srgbClr val="FFFFFF"/>
                </a:solidFill>
              </a:rPr>
              <a:t>Com o Power BI aberto, clique em Obter Dados -&gt; Excel.</a:t>
            </a:r>
          </a:p>
          <a:p>
            <a:r>
              <a:rPr lang="pt-BR" sz="1800" dirty="0">
                <a:solidFill>
                  <a:srgbClr val="FFFFFF"/>
                </a:solidFill>
              </a:rPr>
              <a:t>Selecione o arquivo dados_processados.xlsx já utilizado anteriormente.</a:t>
            </a:r>
          </a:p>
          <a:p>
            <a:r>
              <a:rPr lang="pt-BR" sz="1800" dirty="0">
                <a:solidFill>
                  <a:srgbClr val="FFFFFF"/>
                </a:solidFill>
              </a:rPr>
              <a:t>Selecione a planilha Dados e clique em Transformar Dados.</a:t>
            </a:r>
          </a:p>
          <a:p>
            <a:endParaRPr lang="pt-BR" sz="1800" dirty="0">
              <a:solidFill>
                <a:srgbClr val="FFFFFF"/>
              </a:solidFill>
            </a:endParaRPr>
          </a:p>
        </p:txBody>
      </p:sp>
      <p:sp>
        <p:nvSpPr>
          <p:cNvPr id="30" name="Rectangle 29">
            <a:extLst>
              <a:ext uri="{FF2B5EF4-FFF2-40B4-BE49-F238E27FC236}">
                <a16:creationId xmlns:a16="http://schemas.microsoft.com/office/drawing/2014/main" id="{D0EA43E2-C9E1-4415-824D-FC15F7E61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descr="Uma imagem contendo captura de tela&#10;&#10;Descrição gerada automaticamente">
            <a:extLst>
              <a:ext uri="{FF2B5EF4-FFF2-40B4-BE49-F238E27FC236}">
                <a16:creationId xmlns:a16="http://schemas.microsoft.com/office/drawing/2014/main" id="{0A990F46-F955-4FA6-A4AD-C2898DC88E58}"/>
              </a:ext>
            </a:extLst>
          </p:cNvPr>
          <p:cNvPicPr>
            <a:picLocks noChangeAspect="1"/>
          </p:cNvPicPr>
          <p:nvPr/>
        </p:nvPicPr>
        <p:blipFill rotWithShape="1">
          <a:blip r:embed="rId2"/>
          <a:srcRect l="8501" t="4179" r="62898" b="33049"/>
          <a:stretch/>
        </p:blipFill>
        <p:spPr>
          <a:xfrm>
            <a:off x="7962869" y="184826"/>
            <a:ext cx="3040373" cy="3171585"/>
          </a:xfrm>
          <a:prstGeom prst="rect">
            <a:avLst/>
          </a:prstGeom>
        </p:spPr>
      </p:pic>
      <p:pic>
        <p:nvPicPr>
          <p:cNvPr id="5" name="Imagem 4" descr="Uma imagem contendo captura de tela&#10;&#10;Descrição gerada automaticamente">
            <a:extLst>
              <a:ext uri="{FF2B5EF4-FFF2-40B4-BE49-F238E27FC236}">
                <a16:creationId xmlns:a16="http://schemas.microsoft.com/office/drawing/2014/main" id="{1D59D263-661A-4F95-8A67-7D33866C4BCD}"/>
              </a:ext>
            </a:extLst>
          </p:cNvPr>
          <p:cNvPicPr>
            <a:picLocks noChangeAspect="1"/>
          </p:cNvPicPr>
          <p:nvPr/>
        </p:nvPicPr>
        <p:blipFill rotWithShape="1">
          <a:blip r:embed="rId3"/>
          <a:srcRect l="21303" t="7725" r="34096" b="44823"/>
          <a:stretch/>
        </p:blipFill>
        <p:spPr>
          <a:xfrm>
            <a:off x="7684852" y="3754877"/>
            <a:ext cx="4245344" cy="2694560"/>
          </a:xfrm>
          <a:prstGeom prst="rect">
            <a:avLst/>
          </a:prstGeom>
        </p:spPr>
      </p:pic>
      <p:cxnSp>
        <p:nvCxnSpPr>
          <p:cNvPr id="9" name="Conector de Seta Reta 8">
            <a:extLst>
              <a:ext uri="{FF2B5EF4-FFF2-40B4-BE49-F238E27FC236}">
                <a16:creationId xmlns:a16="http://schemas.microsoft.com/office/drawing/2014/main" id="{8F0B696F-0341-4B88-9129-20E3C5CF6ACB}"/>
              </a:ext>
            </a:extLst>
          </p:cNvPr>
          <p:cNvCxnSpPr/>
          <p:nvPr/>
        </p:nvCxnSpPr>
        <p:spPr>
          <a:xfrm flipV="1">
            <a:off x="6498454" y="932155"/>
            <a:ext cx="1766657" cy="18998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F73D6ED-6D6D-48E1-BD6B-FC4CBB6EBC38}"/>
              </a:ext>
            </a:extLst>
          </p:cNvPr>
          <p:cNvCxnSpPr/>
          <p:nvPr/>
        </p:nvCxnSpPr>
        <p:spPr>
          <a:xfrm>
            <a:off x="6764784" y="3902805"/>
            <a:ext cx="3977197" cy="21872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595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5EB8B48-12AC-4110-BAC8-B18B953BF9E7}"/>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Alterando a coluna Resposta</a:t>
            </a:r>
          </a:p>
        </p:txBody>
      </p:sp>
      <p:sp>
        <p:nvSpPr>
          <p:cNvPr id="3" name="Espaço Reservado para Conteúdo 2">
            <a:extLst>
              <a:ext uri="{FF2B5EF4-FFF2-40B4-BE49-F238E27FC236}">
                <a16:creationId xmlns:a16="http://schemas.microsoft.com/office/drawing/2014/main" id="{4B498959-8A21-4E3F-9A1D-DEFF5FFD2CAB}"/>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Alterando o tipo de dado.</a:t>
            </a:r>
          </a:p>
          <a:p>
            <a:r>
              <a:rPr lang="pt-BR" sz="1500" dirty="0">
                <a:solidFill>
                  <a:srgbClr val="FFFFFF"/>
                </a:solidFill>
              </a:rPr>
              <a:t>Selecione a coluna Resposta e clique com o botão direito do mouse.</a:t>
            </a:r>
          </a:p>
          <a:p>
            <a:r>
              <a:rPr lang="pt-BR" sz="1500" dirty="0">
                <a:solidFill>
                  <a:srgbClr val="FFFFFF"/>
                </a:solidFill>
              </a:rPr>
              <a:t>Clique em alterar tipo e mude para texto.</a:t>
            </a: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272DA3CB-2CF4-41A8-9D29-9317A152AA24}"/>
              </a:ext>
            </a:extLst>
          </p:cNvPr>
          <p:cNvPicPr>
            <a:picLocks noChangeAspect="1"/>
          </p:cNvPicPr>
          <p:nvPr/>
        </p:nvPicPr>
        <p:blipFill rotWithShape="1">
          <a:blip r:embed="rId2"/>
          <a:srcRect l="31596" t="27944" r="21809" b="12840"/>
          <a:stretch/>
        </p:blipFill>
        <p:spPr>
          <a:xfrm>
            <a:off x="4144355" y="1031132"/>
            <a:ext cx="7395744" cy="4688732"/>
          </a:xfrm>
          <a:prstGeom prst="rect">
            <a:avLst/>
          </a:prstGeom>
        </p:spPr>
      </p:pic>
    </p:spTree>
    <p:extLst>
      <p:ext uri="{BB962C8B-B14F-4D97-AF65-F5344CB8AC3E}">
        <p14:creationId xmlns:p14="http://schemas.microsoft.com/office/powerpoint/2010/main" val="1907770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5768ECD-E2C5-4168-B404-1957C6077B93}"/>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Alterando a coluna Resposta</a:t>
            </a:r>
          </a:p>
        </p:txBody>
      </p:sp>
      <p:sp>
        <p:nvSpPr>
          <p:cNvPr id="3" name="Espaço Reservado para Conteúdo 2">
            <a:extLst>
              <a:ext uri="{FF2B5EF4-FFF2-40B4-BE49-F238E27FC236}">
                <a16:creationId xmlns:a16="http://schemas.microsoft.com/office/drawing/2014/main" id="{CCB74608-AE73-4EEB-B50E-C2BF53158EA5}"/>
              </a:ext>
            </a:extLst>
          </p:cNvPr>
          <p:cNvSpPr>
            <a:spLocks noGrp="1"/>
          </p:cNvSpPr>
          <p:nvPr>
            <p:ph idx="1"/>
          </p:nvPr>
        </p:nvSpPr>
        <p:spPr>
          <a:xfrm>
            <a:off x="492371" y="2653800"/>
            <a:ext cx="3084844" cy="3335519"/>
          </a:xfrm>
        </p:spPr>
        <p:txBody>
          <a:bodyPr>
            <a:normAutofit/>
          </a:bodyPr>
          <a:lstStyle/>
          <a:p>
            <a:r>
              <a:rPr lang="pt-BR" sz="1500">
                <a:solidFill>
                  <a:srgbClr val="FFFFFF"/>
                </a:solidFill>
              </a:rPr>
              <a:t>Criando uma nova coluna Personalizar.</a:t>
            </a:r>
          </a:p>
          <a:p>
            <a:r>
              <a:rPr lang="pt-BR" sz="1500">
                <a:solidFill>
                  <a:srgbClr val="FFFFFF"/>
                </a:solidFill>
              </a:rPr>
              <a:t>Clique em Adicionar Coluna -&gt; Coliuna Personalizada.</a:t>
            </a:r>
          </a:p>
          <a:p>
            <a:r>
              <a:rPr lang="pt-BR" sz="1500">
                <a:solidFill>
                  <a:srgbClr val="FFFFFF"/>
                </a:solidFill>
              </a:rPr>
              <a:t>E configure igual a figura ao lado.</a:t>
            </a:r>
          </a:p>
          <a:p>
            <a:pPr marL="0" indent="0">
              <a:buNone/>
            </a:pPr>
            <a:endParaRPr lang="pt-BR" sz="1500">
              <a:solidFill>
                <a:srgbClr val="FFFFFF"/>
              </a:solidFill>
            </a:endParaRPr>
          </a:p>
        </p:txBody>
      </p:sp>
      <p:sp>
        <p:nvSpPr>
          <p:cNvPr id="13" name="Rectangle 1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descr="Uma imagem contendo captura de tela, computador, interior, laptop&#10;&#10;Descrição gerada automaticamente">
            <a:extLst>
              <a:ext uri="{FF2B5EF4-FFF2-40B4-BE49-F238E27FC236}">
                <a16:creationId xmlns:a16="http://schemas.microsoft.com/office/drawing/2014/main" id="{AEC1E940-3D42-4670-A461-E285C7B36CAD}"/>
              </a:ext>
            </a:extLst>
          </p:cNvPr>
          <p:cNvPicPr>
            <a:picLocks noChangeAspect="1"/>
          </p:cNvPicPr>
          <p:nvPr/>
        </p:nvPicPr>
        <p:blipFill rotWithShape="1">
          <a:blip r:embed="rId2"/>
          <a:srcRect l="7131" r="24312" b="-2"/>
          <a:stretch/>
        </p:blipFill>
        <p:spPr>
          <a:xfrm>
            <a:off x="4742017" y="640080"/>
            <a:ext cx="6798082" cy="5577840"/>
          </a:xfrm>
          <a:prstGeom prst="rect">
            <a:avLst/>
          </a:prstGeom>
        </p:spPr>
      </p:pic>
    </p:spTree>
    <p:extLst>
      <p:ext uri="{BB962C8B-B14F-4D97-AF65-F5344CB8AC3E}">
        <p14:creationId xmlns:p14="http://schemas.microsoft.com/office/powerpoint/2010/main" val="1787734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54E2A3B-44D6-4461-A67D-DE8DDEFB3A47}"/>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Mesclando as colunas</a:t>
            </a:r>
          </a:p>
        </p:txBody>
      </p:sp>
      <p:sp>
        <p:nvSpPr>
          <p:cNvPr id="3" name="Espaço Reservado para Conteúdo 2">
            <a:extLst>
              <a:ext uri="{FF2B5EF4-FFF2-40B4-BE49-F238E27FC236}">
                <a16:creationId xmlns:a16="http://schemas.microsoft.com/office/drawing/2014/main" id="{D5D4B5B3-8142-4E1D-A681-19AD8DDF7CEA}"/>
              </a:ext>
            </a:extLst>
          </p:cNvPr>
          <p:cNvSpPr>
            <a:spLocks noGrp="1"/>
          </p:cNvSpPr>
          <p:nvPr>
            <p:ph idx="1"/>
          </p:nvPr>
        </p:nvSpPr>
        <p:spPr>
          <a:xfrm>
            <a:off x="492371" y="2653800"/>
            <a:ext cx="3084844" cy="3335519"/>
          </a:xfrm>
        </p:spPr>
        <p:txBody>
          <a:bodyPr>
            <a:normAutofit/>
          </a:bodyPr>
          <a:lstStyle/>
          <a:p>
            <a:r>
              <a:rPr lang="pt-BR" sz="1500">
                <a:solidFill>
                  <a:srgbClr val="FFFFFF"/>
                </a:solidFill>
              </a:rPr>
              <a:t>Selecione as colunas Personalizar e Mesclar.</a:t>
            </a:r>
          </a:p>
          <a:p>
            <a:r>
              <a:rPr lang="pt-BR" sz="1500">
                <a:solidFill>
                  <a:srgbClr val="FFFFFF"/>
                </a:solidFill>
              </a:rPr>
              <a:t>Clique em Mesclar Colunas.</a:t>
            </a:r>
          </a:p>
          <a:p>
            <a:endParaRPr lang="pt-BR" sz="150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0B7F1C97-BD1A-41A5-B8A5-A95BD27E4A6C}"/>
              </a:ext>
            </a:extLst>
          </p:cNvPr>
          <p:cNvPicPr>
            <a:picLocks noChangeAspect="1"/>
          </p:cNvPicPr>
          <p:nvPr/>
        </p:nvPicPr>
        <p:blipFill rotWithShape="1">
          <a:blip r:embed="rId2"/>
          <a:srcRect l="9814" t="12482" r="25319" b="31915"/>
          <a:stretch/>
        </p:blipFill>
        <p:spPr>
          <a:xfrm>
            <a:off x="4649821" y="1254630"/>
            <a:ext cx="7204639" cy="4734689"/>
          </a:xfrm>
          <a:prstGeom prst="rect">
            <a:avLst/>
          </a:prstGeom>
        </p:spPr>
      </p:pic>
      <p:cxnSp>
        <p:nvCxnSpPr>
          <p:cNvPr id="6" name="Conector de Seta Reta 5">
            <a:extLst>
              <a:ext uri="{FF2B5EF4-FFF2-40B4-BE49-F238E27FC236}">
                <a16:creationId xmlns:a16="http://schemas.microsoft.com/office/drawing/2014/main" id="{496EDBEA-C2FD-4E9E-96DD-C506B008A986}"/>
              </a:ext>
            </a:extLst>
          </p:cNvPr>
          <p:cNvCxnSpPr>
            <a:cxnSpLocks/>
          </p:cNvCxnSpPr>
          <p:nvPr/>
        </p:nvCxnSpPr>
        <p:spPr>
          <a:xfrm flipV="1">
            <a:off x="3375498" y="1964987"/>
            <a:ext cx="5214025" cy="8560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81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B4BD0CE-56C9-4BA4-A0DF-9827C7A384ED}"/>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Alterando o nome de Coluna</a:t>
            </a:r>
          </a:p>
        </p:txBody>
      </p:sp>
      <p:sp>
        <p:nvSpPr>
          <p:cNvPr id="3" name="Espaço Reservado para Conteúdo 2">
            <a:extLst>
              <a:ext uri="{FF2B5EF4-FFF2-40B4-BE49-F238E27FC236}">
                <a16:creationId xmlns:a16="http://schemas.microsoft.com/office/drawing/2014/main" id="{513C9D3F-2F07-4A39-9ED6-F2D3165FD9E4}"/>
              </a:ext>
            </a:extLst>
          </p:cNvPr>
          <p:cNvSpPr>
            <a:spLocks noGrp="1"/>
          </p:cNvSpPr>
          <p:nvPr>
            <p:ph idx="1"/>
          </p:nvPr>
        </p:nvSpPr>
        <p:spPr>
          <a:xfrm>
            <a:off x="492371" y="2653800"/>
            <a:ext cx="3084844" cy="3335519"/>
          </a:xfrm>
        </p:spPr>
        <p:txBody>
          <a:bodyPr>
            <a:normAutofit/>
          </a:bodyPr>
          <a:lstStyle/>
          <a:p>
            <a:r>
              <a:rPr lang="pt-BR" sz="1500">
                <a:solidFill>
                  <a:srgbClr val="FFFFFF"/>
                </a:solidFill>
              </a:rPr>
              <a:t>Altere o nome da coluna Porcentagem para Obtido.</a:t>
            </a:r>
          </a:p>
          <a:p>
            <a:r>
              <a:rPr lang="pt-BR" sz="1500">
                <a:solidFill>
                  <a:srgbClr val="FFFFFF"/>
                </a:solidFill>
              </a:rPr>
              <a:t>Basta clicar com o botão direito e renomear.</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FD03AEA4-2D1E-4858-BCE9-195C0DDE68C7}"/>
              </a:ext>
            </a:extLst>
          </p:cNvPr>
          <p:cNvPicPr>
            <a:picLocks noChangeAspect="1"/>
          </p:cNvPicPr>
          <p:nvPr/>
        </p:nvPicPr>
        <p:blipFill rotWithShape="1">
          <a:blip r:embed="rId2"/>
          <a:srcRect l="10372" t="17447" r="16782" b="5532"/>
          <a:stretch/>
        </p:blipFill>
        <p:spPr>
          <a:xfrm>
            <a:off x="4339131" y="856035"/>
            <a:ext cx="7497583" cy="4217389"/>
          </a:xfrm>
          <a:prstGeom prst="rect">
            <a:avLst/>
          </a:prstGeom>
        </p:spPr>
      </p:pic>
    </p:spTree>
    <p:extLst>
      <p:ext uri="{BB962C8B-B14F-4D97-AF65-F5344CB8AC3E}">
        <p14:creationId xmlns:p14="http://schemas.microsoft.com/office/powerpoint/2010/main" val="3733824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818EB60-415A-4743-B92A-10789B24239B}"/>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Fechando o Power Query</a:t>
            </a:r>
          </a:p>
        </p:txBody>
      </p:sp>
      <p:sp>
        <p:nvSpPr>
          <p:cNvPr id="3" name="Espaço Reservado para Conteúdo 2">
            <a:extLst>
              <a:ext uri="{FF2B5EF4-FFF2-40B4-BE49-F238E27FC236}">
                <a16:creationId xmlns:a16="http://schemas.microsoft.com/office/drawing/2014/main" id="{952CC93F-D73D-4391-B8C3-1CA298F79E88}"/>
              </a:ext>
            </a:extLst>
          </p:cNvPr>
          <p:cNvSpPr>
            <a:spLocks noGrp="1"/>
          </p:cNvSpPr>
          <p:nvPr>
            <p:ph idx="1"/>
          </p:nvPr>
        </p:nvSpPr>
        <p:spPr>
          <a:xfrm>
            <a:off x="492371" y="2653800"/>
            <a:ext cx="3084844" cy="3335519"/>
          </a:xfrm>
        </p:spPr>
        <p:txBody>
          <a:bodyPr>
            <a:normAutofit/>
          </a:bodyPr>
          <a:lstStyle/>
          <a:p>
            <a:r>
              <a:rPr lang="pt-BR" sz="1500">
                <a:solidFill>
                  <a:srgbClr val="FFFFFF"/>
                </a:solidFill>
              </a:rPr>
              <a:t>Clique em fechar e aplicar para aplicar as alterações feitas com os dados.</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EEE95D8E-BBC7-40BE-99FB-AD5FAC1C0F22}"/>
              </a:ext>
            </a:extLst>
          </p:cNvPr>
          <p:cNvPicPr>
            <a:picLocks noChangeAspect="1"/>
          </p:cNvPicPr>
          <p:nvPr/>
        </p:nvPicPr>
        <p:blipFill rotWithShape="1">
          <a:blip r:embed="rId2"/>
          <a:srcRect l="9000" t="9078" r="28112" b="41277"/>
          <a:stretch/>
        </p:blipFill>
        <p:spPr>
          <a:xfrm>
            <a:off x="4258639" y="1245140"/>
            <a:ext cx="7281460" cy="4095820"/>
          </a:xfrm>
          <a:prstGeom prst="rect">
            <a:avLst/>
          </a:prstGeom>
        </p:spPr>
      </p:pic>
    </p:spTree>
    <p:extLst>
      <p:ext uri="{BB962C8B-B14F-4D97-AF65-F5344CB8AC3E}">
        <p14:creationId xmlns:p14="http://schemas.microsoft.com/office/powerpoint/2010/main" val="2598501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B5B8A45-A84D-4C87-A39D-B7F1BA4E055C}"/>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Dados Originais</a:t>
            </a:r>
          </a:p>
        </p:txBody>
      </p:sp>
      <p:sp>
        <p:nvSpPr>
          <p:cNvPr id="4" name="Espaço Reservado para Conteúdo 3">
            <a:extLst>
              <a:ext uri="{FF2B5EF4-FFF2-40B4-BE49-F238E27FC236}">
                <a16:creationId xmlns:a16="http://schemas.microsoft.com/office/drawing/2014/main" id="{E6F1FFEF-3674-455A-A2F0-56026A49C1AC}"/>
              </a:ext>
            </a:extLst>
          </p:cNvPr>
          <p:cNvSpPr>
            <a:spLocks noGrp="1"/>
          </p:cNvSpPr>
          <p:nvPr>
            <p:ph sz="half" idx="1"/>
          </p:nvPr>
        </p:nvSpPr>
        <p:spPr>
          <a:xfrm>
            <a:off x="492371" y="2653800"/>
            <a:ext cx="3084844" cy="3687364"/>
          </a:xfrm>
        </p:spPr>
        <p:txBody>
          <a:bodyPr vert="horz" lIns="0" tIns="45720" rIns="0" bIns="45720" rtlCol="0">
            <a:normAutofit lnSpcReduction="10000"/>
          </a:bodyPr>
          <a:lstStyle/>
          <a:p>
            <a:r>
              <a:rPr lang="en-US" sz="1500" dirty="0" err="1">
                <a:solidFill>
                  <a:srgbClr val="FFFFFF"/>
                </a:solidFill>
              </a:rPr>
              <a:t>Ao</a:t>
            </a:r>
            <a:r>
              <a:rPr lang="en-US" sz="1500" dirty="0">
                <a:solidFill>
                  <a:srgbClr val="FFFFFF"/>
                </a:solidFill>
              </a:rPr>
              <a:t> </a:t>
            </a:r>
            <a:r>
              <a:rPr lang="en-US" sz="1500" dirty="0" err="1">
                <a:solidFill>
                  <a:srgbClr val="FFFFFF"/>
                </a:solidFill>
              </a:rPr>
              <a:t>lado</a:t>
            </a:r>
            <a:r>
              <a:rPr lang="en-US" sz="1500" dirty="0">
                <a:solidFill>
                  <a:srgbClr val="FFFFFF"/>
                </a:solidFill>
              </a:rPr>
              <a:t> </a:t>
            </a:r>
            <a:r>
              <a:rPr lang="en-US" sz="1500" dirty="0" err="1">
                <a:solidFill>
                  <a:srgbClr val="FFFFFF"/>
                </a:solidFill>
              </a:rPr>
              <a:t>temos</a:t>
            </a:r>
            <a:r>
              <a:rPr lang="en-US" sz="1500" dirty="0">
                <a:solidFill>
                  <a:srgbClr val="FFFFFF"/>
                </a:solidFill>
              </a:rPr>
              <a:t> </a:t>
            </a:r>
            <a:r>
              <a:rPr lang="en-US" sz="1500" dirty="0" err="1">
                <a:solidFill>
                  <a:srgbClr val="FFFFFF"/>
                </a:solidFill>
              </a:rPr>
              <a:t>uma</a:t>
            </a:r>
            <a:r>
              <a:rPr lang="en-US" sz="1500" dirty="0">
                <a:solidFill>
                  <a:srgbClr val="FFFFFF"/>
                </a:solidFill>
              </a:rPr>
              <a:t> </a:t>
            </a:r>
            <a:r>
              <a:rPr lang="en-US" sz="1500" dirty="0" err="1">
                <a:solidFill>
                  <a:srgbClr val="FFFFFF"/>
                </a:solidFill>
              </a:rPr>
              <a:t>amostra</a:t>
            </a:r>
            <a:r>
              <a:rPr lang="en-US" sz="1500" dirty="0">
                <a:solidFill>
                  <a:srgbClr val="FFFFFF"/>
                </a:solidFill>
              </a:rPr>
              <a:t> do </a:t>
            </a:r>
            <a:r>
              <a:rPr lang="en-US" sz="1500" dirty="0" err="1">
                <a:solidFill>
                  <a:srgbClr val="FFFFFF"/>
                </a:solidFill>
              </a:rPr>
              <a:t>arquivo</a:t>
            </a:r>
            <a:r>
              <a:rPr lang="en-US" sz="1500" dirty="0">
                <a:solidFill>
                  <a:srgbClr val="FFFFFF"/>
                </a:solidFill>
              </a:rPr>
              <a:t> dados.xlsx de </a:t>
            </a:r>
            <a:r>
              <a:rPr lang="en-US" sz="1500" dirty="0" err="1">
                <a:solidFill>
                  <a:srgbClr val="FFFFFF"/>
                </a:solidFill>
              </a:rPr>
              <a:t>como</a:t>
            </a:r>
            <a:r>
              <a:rPr lang="en-US" sz="1500" dirty="0">
                <a:solidFill>
                  <a:srgbClr val="FFFFFF"/>
                </a:solidFill>
              </a:rPr>
              <a:t> </a:t>
            </a:r>
            <a:r>
              <a:rPr lang="en-US" sz="1500" dirty="0" err="1">
                <a:solidFill>
                  <a:srgbClr val="FFFFFF"/>
                </a:solidFill>
              </a:rPr>
              <a:t>os</a:t>
            </a:r>
            <a:r>
              <a:rPr lang="en-US" sz="1500" dirty="0">
                <a:solidFill>
                  <a:srgbClr val="FFFFFF"/>
                </a:solidFill>
              </a:rPr>
              <a:t> dados da </a:t>
            </a:r>
            <a:r>
              <a:rPr lang="en-US" sz="1500" dirty="0" err="1">
                <a:solidFill>
                  <a:srgbClr val="FFFFFF"/>
                </a:solidFill>
              </a:rPr>
              <a:t>pesquisa</a:t>
            </a:r>
            <a:r>
              <a:rPr lang="en-US" sz="1500" dirty="0">
                <a:solidFill>
                  <a:srgbClr val="FFFFFF"/>
                </a:solidFill>
              </a:rPr>
              <a:t> </a:t>
            </a:r>
            <a:r>
              <a:rPr lang="en-US" sz="1500" dirty="0" err="1">
                <a:solidFill>
                  <a:srgbClr val="FFFFFF"/>
                </a:solidFill>
              </a:rPr>
              <a:t>estão</a:t>
            </a:r>
            <a:r>
              <a:rPr lang="en-US" sz="1500" dirty="0">
                <a:solidFill>
                  <a:srgbClr val="FFFFFF"/>
                </a:solidFill>
              </a:rPr>
              <a:t> </a:t>
            </a:r>
            <a:r>
              <a:rPr lang="en-US" sz="1500" dirty="0" err="1">
                <a:solidFill>
                  <a:srgbClr val="FFFFFF"/>
                </a:solidFill>
              </a:rPr>
              <a:t>estruturados</a:t>
            </a:r>
            <a:r>
              <a:rPr lang="en-US" sz="1500" dirty="0">
                <a:solidFill>
                  <a:srgbClr val="FFFFFF"/>
                </a:solidFill>
              </a:rPr>
              <a:t>.</a:t>
            </a:r>
          </a:p>
          <a:p>
            <a:r>
              <a:rPr lang="en-US" sz="1500" dirty="0" err="1">
                <a:solidFill>
                  <a:srgbClr val="FFFFFF"/>
                </a:solidFill>
              </a:rPr>
              <a:t>Cada</a:t>
            </a:r>
            <a:r>
              <a:rPr lang="en-US" sz="1500" dirty="0">
                <a:solidFill>
                  <a:srgbClr val="FFFFFF"/>
                </a:solidFill>
              </a:rPr>
              <a:t> </a:t>
            </a:r>
            <a:r>
              <a:rPr lang="en-US" sz="1500" dirty="0" err="1">
                <a:solidFill>
                  <a:srgbClr val="FFFFFF"/>
                </a:solidFill>
              </a:rPr>
              <a:t>questão</a:t>
            </a:r>
            <a:r>
              <a:rPr lang="en-US" sz="1500" dirty="0">
                <a:solidFill>
                  <a:srgbClr val="FFFFFF"/>
                </a:solidFill>
              </a:rPr>
              <a:t> </a:t>
            </a:r>
            <a:r>
              <a:rPr lang="en-US" sz="1500" dirty="0" err="1">
                <a:solidFill>
                  <a:srgbClr val="FFFFFF"/>
                </a:solidFill>
              </a:rPr>
              <a:t>tem</a:t>
            </a:r>
            <a:r>
              <a:rPr lang="en-US" sz="1500" dirty="0">
                <a:solidFill>
                  <a:srgbClr val="FFFFFF"/>
                </a:solidFill>
              </a:rPr>
              <a:t> </a:t>
            </a:r>
            <a:r>
              <a:rPr lang="en-US" sz="1500" dirty="0" err="1">
                <a:solidFill>
                  <a:srgbClr val="FFFFFF"/>
                </a:solidFill>
              </a:rPr>
              <a:t>sua</a:t>
            </a:r>
            <a:r>
              <a:rPr lang="en-US" sz="1500" dirty="0">
                <a:solidFill>
                  <a:srgbClr val="FFFFFF"/>
                </a:solidFill>
              </a:rPr>
              <a:t> </a:t>
            </a:r>
            <a:r>
              <a:rPr lang="en-US" sz="1500" dirty="0" err="1">
                <a:solidFill>
                  <a:srgbClr val="FFFFFF"/>
                </a:solidFill>
              </a:rPr>
              <a:t>resposta</a:t>
            </a:r>
            <a:r>
              <a:rPr lang="en-US" sz="1500" dirty="0">
                <a:solidFill>
                  <a:srgbClr val="FFFFFF"/>
                </a:solidFill>
              </a:rPr>
              <a:t> </a:t>
            </a:r>
            <a:r>
              <a:rPr lang="en-US" sz="1500" dirty="0" err="1">
                <a:solidFill>
                  <a:srgbClr val="FFFFFF"/>
                </a:solidFill>
              </a:rPr>
              <a:t>ao</a:t>
            </a:r>
            <a:r>
              <a:rPr lang="en-US" sz="1500" dirty="0">
                <a:solidFill>
                  <a:srgbClr val="FFFFFF"/>
                </a:solidFill>
              </a:rPr>
              <a:t> </a:t>
            </a:r>
            <a:r>
              <a:rPr lang="en-US" sz="1500" dirty="0" err="1">
                <a:solidFill>
                  <a:srgbClr val="FFFFFF"/>
                </a:solidFill>
              </a:rPr>
              <a:t>lado</a:t>
            </a:r>
            <a:r>
              <a:rPr lang="en-US" sz="1500" dirty="0">
                <a:solidFill>
                  <a:srgbClr val="FFFFFF"/>
                </a:solidFill>
              </a:rPr>
              <a:t>.</a:t>
            </a:r>
          </a:p>
          <a:p>
            <a:r>
              <a:rPr lang="en-US" sz="1500" dirty="0" err="1">
                <a:solidFill>
                  <a:srgbClr val="FFFFFF"/>
                </a:solidFill>
              </a:rPr>
              <a:t>Não</a:t>
            </a:r>
            <a:r>
              <a:rPr lang="en-US" sz="1500" dirty="0">
                <a:solidFill>
                  <a:srgbClr val="FFFFFF"/>
                </a:solidFill>
              </a:rPr>
              <a:t> é </a:t>
            </a:r>
            <a:r>
              <a:rPr lang="en-US" sz="1500" dirty="0" err="1">
                <a:solidFill>
                  <a:srgbClr val="FFFFFF"/>
                </a:solidFill>
              </a:rPr>
              <a:t>possível</a:t>
            </a:r>
            <a:r>
              <a:rPr lang="en-US" sz="1500" dirty="0">
                <a:solidFill>
                  <a:srgbClr val="FFFFFF"/>
                </a:solidFill>
              </a:rPr>
              <a:t> </a:t>
            </a:r>
            <a:r>
              <a:rPr lang="en-US" sz="1500" dirty="0" err="1">
                <a:solidFill>
                  <a:srgbClr val="FFFFFF"/>
                </a:solidFill>
              </a:rPr>
              <a:t>identificar</a:t>
            </a:r>
            <a:r>
              <a:rPr lang="en-US" sz="1500" dirty="0">
                <a:solidFill>
                  <a:srgbClr val="FFFFFF"/>
                </a:solidFill>
              </a:rPr>
              <a:t> um </a:t>
            </a:r>
            <a:r>
              <a:rPr lang="en-US" sz="1500" dirty="0" err="1">
                <a:solidFill>
                  <a:srgbClr val="FFFFFF"/>
                </a:solidFill>
              </a:rPr>
              <a:t>número</a:t>
            </a:r>
            <a:r>
              <a:rPr lang="en-US" sz="1500" dirty="0">
                <a:solidFill>
                  <a:srgbClr val="FFFFFF"/>
                </a:solidFill>
              </a:rPr>
              <a:t> de </a:t>
            </a:r>
            <a:r>
              <a:rPr lang="en-US" sz="1500" dirty="0" err="1">
                <a:solidFill>
                  <a:srgbClr val="FFFFFF"/>
                </a:solidFill>
              </a:rPr>
              <a:t>formulário</a:t>
            </a:r>
            <a:r>
              <a:rPr lang="en-US" sz="1500" dirty="0">
                <a:solidFill>
                  <a:srgbClr val="FFFFFF"/>
                </a:solidFill>
              </a:rPr>
              <a:t> para </a:t>
            </a:r>
            <a:r>
              <a:rPr lang="en-US" sz="1500" dirty="0" err="1">
                <a:solidFill>
                  <a:srgbClr val="FFFFFF"/>
                </a:solidFill>
              </a:rPr>
              <a:t>cada</a:t>
            </a:r>
            <a:r>
              <a:rPr lang="en-US" sz="1500" dirty="0">
                <a:solidFill>
                  <a:srgbClr val="FFFFFF"/>
                </a:solidFill>
              </a:rPr>
              <a:t> </a:t>
            </a:r>
            <a:r>
              <a:rPr lang="en-US" sz="1500" dirty="0" err="1">
                <a:solidFill>
                  <a:srgbClr val="FFFFFF"/>
                </a:solidFill>
              </a:rPr>
              <a:t>pergunta</a:t>
            </a:r>
            <a:r>
              <a:rPr lang="en-US" sz="1500" dirty="0">
                <a:solidFill>
                  <a:srgbClr val="FFFFFF"/>
                </a:solidFill>
              </a:rPr>
              <a:t> e </a:t>
            </a:r>
            <a:r>
              <a:rPr lang="en-US" sz="1500" dirty="0" err="1">
                <a:solidFill>
                  <a:srgbClr val="FFFFFF"/>
                </a:solidFill>
              </a:rPr>
              <a:t>resposta</a:t>
            </a:r>
            <a:r>
              <a:rPr lang="en-US" sz="1500" dirty="0">
                <a:solidFill>
                  <a:srgbClr val="FFFFFF"/>
                </a:solidFill>
              </a:rPr>
              <a:t>.</a:t>
            </a:r>
          </a:p>
          <a:p>
            <a:r>
              <a:rPr lang="en-US" sz="1500" dirty="0">
                <a:solidFill>
                  <a:srgbClr val="FFFFFF"/>
                </a:solidFill>
              </a:rPr>
              <a:t>Da forma </a:t>
            </a:r>
            <a:r>
              <a:rPr lang="en-US" sz="1500" dirty="0" err="1">
                <a:solidFill>
                  <a:srgbClr val="FFFFFF"/>
                </a:solidFill>
              </a:rPr>
              <a:t>como</a:t>
            </a:r>
            <a:r>
              <a:rPr lang="en-US" sz="1500" dirty="0">
                <a:solidFill>
                  <a:srgbClr val="FFFFFF"/>
                </a:solidFill>
              </a:rPr>
              <a:t> o dado </a:t>
            </a:r>
            <a:r>
              <a:rPr lang="en-US" sz="1500" dirty="0" err="1">
                <a:solidFill>
                  <a:srgbClr val="FFFFFF"/>
                </a:solidFill>
              </a:rPr>
              <a:t>está</a:t>
            </a:r>
            <a:r>
              <a:rPr lang="en-US" sz="1500" dirty="0">
                <a:solidFill>
                  <a:srgbClr val="FFFFFF"/>
                </a:solidFill>
              </a:rPr>
              <a:t> </a:t>
            </a:r>
            <a:r>
              <a:rPr lang="en-US" sz="1500" dirty="0" err="1">
                <a:solidFill>
                  <a:srgbClr val="FFFFFF"/>
                </a:solidFill>
              </a:rPr>
              <a:t>estruturado</a:t>
            </a:r>
            <a:r>
              <a:rPr lang="en-US" sz="1500" dirty="0">
                <a:solidFill>
                  <a:srgbClr val="FFFFFF"/>
                </a:solidFill>
              </a:rPr>
              <a:t> </a:t>
            </a:r>
            <a:r>
              <a:rPr lang="en-US" sz="1500" dirty="0" err="1">
                <a:solidFill>
                  <a:srgbClr val="FFFFFF"/>
                </a:solidFill>
              </a:rPr>
              <a:t>não</a:t>
            </a:r>
            <a:r>
              <a:rPr lang="en-US" sz="1500" dirty="0">
                <a:solidFill>
                  <a:srgbClr val="FFFFFF"/>
                </a:solidFill>
              </a:rPr>
              <a:t> é </a:t>
            </a:r>
            <a:r>
              <a:rPr lang="en-US" sz="1500" dirty="0" err="1">
                <a:solidFill>
                  <a:srgbClr val="FFFFFF"/>
                </a:solidFill>
              </a:rPr>
              <a:t>possível</a:t>
            </a:r>
            <a:r>
              <a:rPr lang="en-US" sz="1500" dirty="0">
                <a:solidFill>
                  <a:srgbClr val="FFFFFF"/>
                </a:solidFill>
              </a:rPr>
              <a:t> saber o </a:t>
            </a:r>
            <a:r>
              <a:rPr lang="en-US" sz="1500" dirty="0" err="1">
                <a:solidFill>
                  <a:srgbClr val="FFFFFF"/>
                </a:solidFill>
              </a:rPr>
              <a:t>número</a:t>
            </a:r>
            <a:r>
              <a:rPr lang="en-US" sz="1500" dirty="0">
                <a:solidFill>
                  <a:srgbClr val="FFFFFF"/>
                </a:solidFill>
              </a:rPr>
              <a:t> de </a:t>
            </a:r>
            <a:r>
              <a:rPr lang="en-US" sz="1500" dirty="0" err="1">
                <a:solidFill>
                  <a:srgbClr val="FFFFFF"/>
                </a:solidFill>
              </a:rPr>
              <a:t>perguntas</a:t>
            </a:r>
            <a:r>
              <a:rPr lang="en-US" sz="1500" dirty="0">
                <a:solidFill>
                  <a:srgbClr val="FFFFFF"/>
                </a:solidFill>
              </a:rPr>
              <a:t> e </a:t>
            </a:r>
            <a:r>
              <a:rPr lang="en-US" sz="1500" dirty="0" err="1">
                <a:solidFill>
                  <a:srgbClr val="FFFFFF"/>
                </a:solidFill>
              </a:rPr>
              <a:t>respostas</a:t>
            </a:r>
            <a:r>
              <a:rPr lang="en-US" sz="1500" dirty="0">
                <a:solidFill>
                  <a:srgbClr val="FFFFFF"/>
                </a:solidFill>
              </a:rPr>
              <a:t> para </a:t>
            </a:r>
            <a:r>
              <a:rPr lang="en-US" sz="1500" dirty="0" err="1">
                <a:solidFill>
                  <a:srgbClr val="FFFFFF"/>
                </a:solidFill>
              </a:rPr>
              <a:t>cada</a:t>
            </a:r>
            <a:r>
              <a:rPr lang="en-US" sz="1500" dirty="0">
                <a:solidFill>
                  <a:srgbClr val="FFFFFF"/>
                </a:solidFill>
              </a:rPr>
              <a:t> </a:t>
            </a:r>
            <a:r>
              <a:rPr lang="en-US" sz="1500" dirty="0" err="1">
                <a:solidFill>
                  <a:srgbClr val="FFFFFF"/>
                </a:solidFill>
              </a:rPr>
              <a:t>questão</a:t>
            </a:r>
            <a:r>
              <a:rPr lang="en-US" sz="1500" dirty="0">
                <a:solidFill>
                  <a:srgbClr val="FFFFFF"/>
                </a:solidFill>
              </a:rPr>
              <a:t>.</a:t>
            </a:r>
          </a:p>
          <a:p>
            <a:r>
              <a:rPr lang="en-US" sz="1500" dirty="0">
                <a:solidFill>
                  <a:srgbClr val="FFFFFF"/>
                </a:solidFill>
              </a:rPr>
              <a:t>Para resolver </a:t>
            </a:r>
            <a:r>
              <a:rPr lang="en-US" sz="1500" dirty="0" err="1">
                <a:solidFill>
                  <a:srgbClr val="FFFFFF"/>
                </a:solidFill>
              </a:rPr>
              <a:t>isso</a:t>
            </a:r>
            <a:r>
              <a:rPr lang="en-US" sz="1500" dirty="0">
                <a:solidFill>
                  <a:srgbClr val="FFFFFF"/>
                </a:solidFill>
              </a:rPr>
              <a:t> </a:t>
            </a:r>
            <a:r>
              <a:rPr lang="en-US" sz="1500" dirty="0" err="1">
                <a:solidFill>
                  <a:srgbClr val="FFFFFF"/>
                </a:solidFill>
              </a:rPr>
              <a:t>devemos</a:t>
            </a:r>
            <a:r>
              <a:rPr lang="en-US" sz="1500" dirty="0">
                <a:solidFill>
                  <a:srgbClr val="FFFFFF"/>
                </a:solidFill>
              </a:rPr>
              <a:t> </a:t>
            </a:r>
            <a:r>
              <a:rPr lang="en-US" sz="1500" dirty="0" err="1">
                <a:solidFill>
                  <a:srgbClr val="FFFFFF"/>
                </a:solidFill>
              </a:rPr>
              <a:t>criar</a:t>
            </a:r>
            <a:r>
              <a:rPr lang="en-US" sz="1500" dirty="0">
                <a:solidFill>
                  <a:srgbClr val="FFFFFF"/>
                </a:solidFill>
              </a:rPr>
              <a:t> </a:t>
            </a:r>
            <a:r>
              <a:rPr lang="en-US" sz="1500" dirty="0" err="1">
                <a:solidFill>
                  <a:srgbClr val="FFFFFF"/>
                </a:solidFill>
              </a:rPr>
              <a:t>uma</a:t>
            </a:r>
            <a:r>
              <a:rPr lang="en-US" sz="1500" dirty="0">
                <a:solidFill>
                  <a:srgbClr val="FFFFFF"/>
                </a:solidFill>
              </a:rPr>
              <a:t> </a:t>
            </a:r>
            <a:r>
              <a:rPr lang="en-US" sz="1500" dirty="0" err="1">
                <a:solidFill>
                  <a:srgbClr val="FFFFFF"/>
                </a:solidFill>
              </a:rPr>
              <a:t>tabela</a:t>
            </a:r>
            <a:r>
              <a:rPr lang="en-US" sz="1500" dirty="0">
                <a:solidFill>
                  <a:srgbClr val="FFFFFF"/>
                </a:solidFill>
              </a:rPr>
              <a:t> </a:t>
            </a:r>
            <a:r>
              <a:rPr lang="en-US" sz="1500" dirty="0" err="1">
                <a:solidFill>
                  <a:srgbClr val="FFFFFF"/>
                </a:solidFill>
              </a:rPr>
              <a:t>dinâmica</a:t>
            </a:r>
            <a:r>
              <a:rPr lang="en-US" sz="1500" dirty="0">
                <a:solidFill>
                  <a:srgbClr val="FFFFFF"/>
                </a:solidFill>
              </a:rPr>
              <a:t>.</a:t>
            </a:r>
          </a:p>
          <a:p>
            <a:endParaRPr lang="en-US" sz="1500" dirty="0">
              <a:solidFill>
                <a:srgbClr val="FFFFFF"/>
              </a:solidFill>
            </a:endParaRPr>
          </a:p>
          <a:p>
            <a:endParaRPr lang="en-US" sz="1500" dirty="0">
              <a:solidFill>
                <a:srgbClr val="FFFFFF"/>
              </a:solidFill>
            </a:endParaRPr>
          </a:p>
          <a:p>
            <a:endParaRPr lang="en-US" sz="1500" dirty="0">
              <a:solidFill>
                <a:srgbClr val="FFFFFF"/>
              </a:solidFill>
            </a:endParaRPr>
          </a:p>
        </p:txBody>
      </p:sp>
      <p:sp>
        <p:nvSpPr>
          <p:cNvPr id="28"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Espaço Reservado para Conteúdo 5">
            <a:extLst>
              <a:ext uri="{FF2B5EF4-FFF2-40B4-BE49-F238E27FC236}">
                <a16:creationId xmlns:a16="http://schemas.microsoft.com/office/drawing/2014/main" id="{962D2665-A786-483B-9720-13E8E316E350}"/>
              </a:ext>
            </a:extLst>
          </p:cNvPr>
          <p:cNvGraphicFramePr>
            <a:graphicFrameLocks noGrp="1"/>
          </p:cNvGraphicFramePr>
          <p:nvPr>
            <p:ph sz="half" idx="2"/>
            <p:extLst>
              <p:ext uri="{D42A27DB-BD31-4B8C-83A1-F6EECF244321}">
                <p14:modId xmlns:p14="http://schemas.microsoft.com/office/powerpoint/2010/main" val="3023486404"/>
              </p:ext>
            </p:extLst>
          </p:nvPr>
        </p:nvGraphicFramePr>
        <p:xfrm>
          <a:off x="5897376" y="1647362"/>
          <a:ext cx="4487365" cy="3563280"/>
        </p:xfrm>
        <a:graphic>
          <a:graphicData uri="http://schemas.openxmlformats.org/drawingml/2006/table">
            <a:tbl>
              <a:tblPr firstRow="1" bandRow="1">
                <a:tableStyleId>{8799B23B-EC83-4686-B30A-512413B5E67A}</a:tableStyleId>
              </a:tblPr>
              <a:tblGrid>
                <a:gridCol w="2150737">
                  <a:extLst>
                    <a:ext uri="{9D8B030D-6E8A-4147-A177-3AD203B41FA5}">
                      <a16:colId xmlns:a16="http://schemas.microsoft.com/office/drawing/2014/main" val="2075566093"/>
                    </a:ext>
                  </a:extLst>
                </a:gridCol>
                <a:gridCol w="2336628">
                  <a:extLst>
                    <a:ext uri="{9D8B030D-6E8A-4147-A177-3AD203B41FA5}">
                      <a16:colId xmlns:a16="http://schemas.microsoft.com/office/drawing/2014/main" val="3747613944"/>
                    </a:ext>
                  </a:extLst>
                </a:gridCol>
              </a:tblGrid>
              <a:tr h="712656">
                <a:tc>
                  <a:txBody>
                    <a:bodyPr/>
                    <a:lstStyle/>
                    <a:p>
                      <a:r>
                        <a:rPr lang="pt-BR" sz="3300"/>
                        <a:t>Questão</a:t>
                      </a:r>
                    </a:p>
                  </a:txBody>
                  <a:tcPr marL="187991" marR="187991" marT="85400" marB="85400"/>
                </a:tc>
                <a:tc>
                  <a:txBody>
                    <a:bodyPr/>
                    <a:lstStyle/>
                    <a:p>
                      <a:r>
                        <a:rPr lang="pt-BR" sz="3300"/>
                        <a:t>Resposta</a:t>
                      </a:r>
                    </a:p>
                  </a:txBody>
                  <a:tcPr marL="187991" marR="187991" marT="85400" marB="85400"/>
                </a:tc>
                <a:extLst>
                  <a:ext uri="{0D108BD9-81ED-4DB2-BD59-A6C34878D82A}">
                    <a16:rowId xmlns:a16="http://schemas.microsoft.com/office/drawing/2014/main" val="4149549799"/>
                  </a:ext>
                </a:extLst>
              </a:tr>
              <a:tr h="712656">
                <a:tc>
                  <a:txBody>
                    <a:bodyPr/>
                    <a:lstStyle/>
                    <a:p>
                      <a:r>
                        <a:rPr lang="pt-BR" sz="3300"/>
                        <a:t>1</a:t>
                      </a:r>
                    </a:p>
                  </a:txBody>
                  <a:tcPr marL="187991" marR="187991" marT="85400" marB="85400"/>
                </a:tc>
                <a:tc>
                  <a:txBody>
                    <a:bodyPr/>
                    <a:lstStyle/>
                    <a:p>
                      <a:r>
                        <a:rPr lang="pt-BR" sz="3300"/>
                        <a:t>1</a:t>
                      </a:r>
                    </a:p>
                  </a:txBody>
                  <a:tcPr marL="187991" marR="187991" marT="85400" marB="85400"/>
                </a:tc>
                <a:extLst>
                  <a:ext uri="{0D108BD9-81ED-4DB2-BD59-A6C34878D82A}">
                    <a16:rowId xmlns:a16="http://schemas.microsoft.com/office/drawing/2014/main" val="183873533"/>
                  </a:ext>
                </a:extLst>
              </a:tr>
              <a:tr h="712656">
                <a:tc>
                  <a:txBody>
                    <a:bodyPr/>
                    <a:lstStyle/>
                    <a:p>
                      <a:r>
                        <a:rPr lang="pt-BR" sz="3300"/>
                        <a:t>1</a:t>
                      </a:r>
                    </a:p>
                  </a:txBody>
                  <a:tcPr marL="187991" marR="187991" marT="85400" marB="85400"/>
                </a:tc>
                <a:tc>
                  <a:txBody>
                    <a:bodyPr/>
                    <a:lstStyle/>
                    <a:p>
                      <a:r>
                        <a:rPr lang="pt-BR" sz="3300"/>
                        <a:t>2</a:t>
                      </a:r>
                    </a:p>
                  </a:txBody>
                  <a:tcPr marL="187991" marR="187991" marT="85400" marB="85400"/>
                </a:tc>
                <a:extLst>
                  <a:ext uri="{0D108BD9-81ED-4DB2-BD59-A6C34878D82A}">
                    <a16:rowId xmlns:a16="http://schemas.microsoft.com/office/drawing/2014/main" val="1307197509"/>
                  </a:ext>
                </a:extLst>
              </a:tr>
              <a:tr h="712656">
                <a:tc>
                  <a:txBody>
                    <a:bodyPr/>
                    <a:lstStyle/>
                    <a:p>
                      <a:r>
                        <a:rPr lang="pt-BR" sz="3300"/>
                        <a:t>2</a:t>
                      </a:r>
                    </a:p>
                  </a:txBody>
                  <a:tcPr marL="187991" marR="187991" marT="85400" marB="85400"/>
                </a:tc>
                <a:tc>
                  <a:txBody>
                    <a:bodyPr/>
                    <a:lstStyle/>
                    <a:p>
                      <a:r>
                        <a:rPr lang="pt-BR" sz="3300"/>
                        <a:t>2</a:t>
                      </a:r>
                    </a:p>
                  </a:txBody>
                  <a:tcPr marL="187991" marR="187991" marT="85400" marB="85400"/>
                </a:tc>
                <a:extLst>
                  <a:ext uri="{0D108BD9-81ED-4DB2-BD59-A6C34878D82A}">
                    <a16:rowId xmlns:a16="http://schemas.microsoft.com/office/drawing/2014/main" val="698141975"/>
                  </a:ext>
                </a:extLst>
              </a:tr>
              <a:tr h="712656">
                <a:tc>
                  <a:txBody>
                    <a:bodyPr/>
                    <a:lstStyle/>
                    <a:p>
                      <a:r>
                        <a:rPr lang="pt-BR" sz="3300"/>
                        <a:t>3</a:t>
                      </a:r>
                    </a:p>
                  </a:txBody>
                  <a:tcPr marL="187991" marR="187991" marT="85400" marB="85400"/>
                </a:tc>
                <a:tc>
                  <a:txBody>
                    <a:bodyPr/>
                    <a:lstStyle/>
                    <a:p>
                      <a:r>
                        <a:rPr lang="pt-BR" sz="3300"/>
                        <a:t>2</a:t>
                      </a:r>
                    </a:p>
                  </a:txBody>
                  <a:tcPr marL="187991" marR="187991" marT="85400" marB="85400"/>
                </a:tc>
                <a:extLst>
                  <a:ext uri="{0D108BD9-81ED-4DB2-BD59-A6C34878D82A}">
                    <a16:rowId xmlns:a16="http://schemas.microsoft.com/office/drawing/2014/main" val="3010768097"/>
                  </a:ext>
                </a:extLst>
              </a:tr>
            </a:tbl>
          </a:graphicData>
        </a:graphic>
      </p:graphicFrame>
    </p:spTree>
    <p:extLst>
      <p:ext uri="{BB962C8B-B14F-4D97-AF65-F5344CB8AC3E}">
        <p14:creationId xmlns:p14="http://schemas.microsoft.com/office/powerpoint/2010/main" val="1582912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Espaço Reservado para Conteúdo 3" descr="Uma imagem contendo captura de tela&#10;&#10;Descrição gerada automaticamente">
            <a:extLst>
              <a:ext uri="{FF2B5EF4-FFF2-40B4-BE49-F238E27FC236}">
                <a16:creationId xmlns:a16="http://schemas.microsoft.com/office/drawing/2014/main" id="{76CFC0E5-A319-4B68-B5C8-252E358F8B18}"/>
              </a:ext>
            </a:extLst>
          </p:cNvPr>
          <p:cNvPicPr>
            <a:picLocks noGrp="1" noChangeAspect="1"/>
          </p:cNvPicPr>
          <p:nvPr>
            <p:ph idx="1"/>
          </p:nvPr>
        </p:nvPicPr>
        <p:blipFill rotWithShape="1">
          <a:blip r:embed="rId2"/>
          <a:srcRect b="28331"/>
          <a:stretch/>
        </p:blipFill>
        <p:spPr>
          <a:xfrm>
            <a:off x="-32" y="10"/>
            <a:ext cx="12192031" cy="4915066"/>
          </a:xfrm>
          <a:prstGeom prst="rect">
            <a:avLst/>
          </a:prstGeom>
        </p:spPr>
      </p:pic>
      <p:sp>
        <p:nvSpPr>
          <p:cNvPr id="15" name="Rectangle 14">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558A291-4197-4405-9C85-A8120BCF7B91}"/>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Visual do Power BI com os dados</a:t>
            </a:r>
          </a:p>
        </p:txBody>
      </p:sp>
      <p:sp>
        <p:nvSpPr>
          <p:cNvPr id="17" name="Rectangle 16">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2664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3E0EE6-69DA-44B1-8E80-9D370F40DA1F}"/>
              </a:ext>
            </a:extLst>
          </p:cNvPr>
          <p:cNvSpPr>
            <a:spLocks noGrp="1"/>
          </p:cNvSpPr>
          <p:nvPr>
            <p:ph type="title"/>
          </p:nvPr>
        </p:nvSpPr>
        <p:spPr>
          <a:xfrm>
            <a:off x="4703577" y="634946"/>
            <a:ext cx="6846166" cy="1450757"/>
          </a:xfrm>
        </p:spPr>
        <p:txBody>
          <a:bodyPr>
            <a:normAutofit/>
          </a:bodyPr>
          <a:lstStyle/>
          <a:p>
            <a:r>
              <a:rPr lang="pt-BR"/>
              <a:t>Criando as variáveis min e </a:t>
            </a:r>
            <a:r>
              <a:rPr lang="pt-BR" err="1"/>
              <a:t>max</a:t>
            </a:r>
            <a:endParaRPr lang="pt-BR"/>
          </a:p>
        </p:txBody>
      </p:sp>
      <p:pic>
        <p:nvPicPr>
          <p:cNvPr id="21" name="Imagem 20">
            <a:extLst>
              <a:ext uri="{FF2B5EF4-FFF2-40B4-BE49-F238E27FC236}">
                <a16:creationId xmlns:a16="http://schemas.microsoft.com/office/drawing/2014/main" id="{141C5BAF-5148-4A5E-82EC-AA8C1D6FC18B}"/>
              </a:ext>
            </a:extLst>
          </p:cNvPr>
          <p:cNvPicPr>
            <a:picLocks noChangeAspect="1"/>
          </p:cNvPicPr>
          <p:nvPr/>
        </p:nvPicPr>
        <p:blipFill rotWithShape="1">
          <a:blip r:embed="rId2"/>
          <a:srcRect t="12907" r="58590" b="80055"/>
          <a:stretch/>
        </p:blipFill>
        <p:spPr>
          <a:xfrm>
            <a:off x="4052286" y="2162066"/>
            <a:ext cx="7803395" cy="746018"/>
          </a:xfrm>
          <a:prstGeom prst="rect">
            <a:avLst/>
          </a:prstGeom>
        </p:spPr>
      </p:pic>
      <p:cxnSp>
        <p:nvCxnSpPr>
          <p:cNvPr id="73" name="Straight Connector 72">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9" name="Imagem 18">
            <a:extLst>
              <a:ext uri="{FF2B5EF4-FFF2-40B4-BE49-F238E27FC236}">
                <a16:creationId xmlns:a16="http://schemas.microsoft.com/office/drawing/2014/main" id="{6F656A35-E055-423E-AAF1-AC5C04FE16EF}"/>
              </a:ext>
            </a:extLst>
          </p:cNvPr>
          <p:cNvPicPr>
            <a:picLocks noChangeAspect="1"/>
          </p:cNvPicPr>
          <p:nvPr/>
        </p:nvPicPr>
        <p:blipFill rotWithShape="1">
          <a:blip r:embed="rId3"/>
          <a:srcRect l="79947" t="35035" b="9220"/>
          <a:stretch/>
        </p:blipFill>
        <p:spPr>
          <a:xfrm>
            <a:off x="535022" y="320172"/>
            <a:ext cx="3180944" cy="5628353"/>
          </a:xfrm>
          <a:prstGeom prst="rect">
            <a:avLst/>
          </a:prstGeom>
        </p:spPr>
      </p:pic>
      <p:pic>
        <p:nvPicPr>
          <p:cNvPr id="22" name="Imagem 21">
            <a:extLst>
              <a:ext uri="{FF2B5EF4-FFF2-40B4-BE49-F238E27FC236}">
                <a16:creationId xmlns:a16="http://schemas.microsoft.com/office/drawing/2014/main" id="{51DB3C11-6107-4AB8-864C-E373D40063EB}"/>
              </a:ext>
            </a:extLst>
          </p:cNvPr>
          <p:cNvPicPr>
            <a:picLocks noChangeAspect="1"/>
          </p:cNvPicPr>
          <p:nvPr/>
        </p:nvPicPr>
        <p:blipFill rotWithShape="1">
          <a:blip r:embed="rId4"/>
          <a:srcRect t="15016" r="60534" b="78749"/>
          <a:stretch/>
        </p:blipFill>
        <p:spPr>
          <a:xfrm>
            <a:off x="3921305" y="5243426"/>
            <a:ext cx="7934376" cy="705099"/>
          </a:xfrm>
          <a:prstGeom prst="rect">
            <a:avLst/>
          </a:prstGeom>
        </p:spPr>
      </p:pic>
      <p:sp>
        <p:nvSpPr>
          <p:cNvPr id="75" name="Rectangle 74">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 name="Espaço Reservado para Conteúdo 2">
            <a:extLst>
              <a:ext uri="{FF2B5EF4-FFF2-40B4-BE49-F238E27FC236}">
                <a16:creationId xmlns:a16="http://schemas.microsoft.com/office/drawing/2014/main" id="{B3DE6271-7C3F-4FF1-90F8-D48E0DCDE685}"/>
              </a:ext>
            </a:extLst>
          </p:cNvPr>
          <p:cNvGraphicFramePr>
            <a:graphicFrameLocks noGrp="1"/>
          </p:cNvGraphicFramePr>
          <p:nvPr>
            <p:ph idx="1"/>
            <p:extLst>
              <p:ext uri="{D42A27DB-BD31-4B8C-83A1-F6EECF244321}">
                <p14:modId xmlns:p14="http://schemas.microsoft.com/office/powerpoint/2010/main" val="2180133033"/>
              </p:ext>
            </p:extLst>
          </p:nvPr>
        </p:nvGraphicFramePr>
        <p:xfrm>
          <a:off x="4701747" y="2908570"/>
          <a:ext cx="6847996" cy="23054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4" name="Conector de Seta Reta 3">
            <a:extLst>
              <a:ext uri="{FF2B5EF4-FFF2-40B4-BE49-F238E27FC236}">
                <a16:creationId xmlns:a16="http://schemas.microsoft.com/office/drawing/2014/main" id="{BAEB8241-F09D-40DF-9839-323FA584DC61}"/>
              </a:ext>
            </a:extLst>
          </p:cNvPr>
          <p:cNvCxnSpPr/>
          <p:nvPr/>
        </p:nvCxnSpPr>
        <p:spPr>
          <a:xfrm flipH="1" flipV="1">
            <a:off x="3604334" y="2334827"/>
            <a:ext cx="923278" cy="1296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Conector de Seta Reta 5">
            <a:extLst>
              <a:ext uri="{FF2B5EF4-FFF2-40B4-BE49-F238E27FC236}">
                <a16:creationId xmlns:a16="http://schemas.microsoft.com/office/drawing/2014/main" id="{2625D7BF-39A5-4EFC-B2B8-28DD336C5180}"/>
              </a:ext>
            </a:extLst>
          </p:cNvPr>
          <p:cNvCxnSpPr/>
          <p:nvPr/>
        </p:nvCxnSpPr>
        <p:spPr>
          <a:xfrm flipH="1" flipV="1">
            <a:off x="7483876" y="2908084"/>
            <a:ext cx="346229" cy="4121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9C812FED-41B6-4C8C-9115-CE77178043D8}"/>
              </a:ext>
            </a:extLst>
          </p:cNvPr>
          <p:cNvCxnSpPr/>
          <p:nvPr/>
        </p:nvCxnSpPr>
        <p:spPr>
          <a:xfrm flipH="1">
            <a:off x="9223899" y="4900474"/>
            <a:ext cx="914400" cy="3135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701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F16ED97-EF9F-44DB-A109-3A183B6C0024}"/>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Adicionando um filtro para as perguntas</a:t>
            </a:r>
          </a:p>
        </p:txBody>
      </p:sp>
      <p:sp>
        <p:nvSpPr>
          <p:cNvPr id="3" name="Espaço Reservado para Conteúdo 2">
            <a:extLst>
              <a:ext uri="{FF2B5EF4-FFF2-40B4-BE49-F238E27FC236}">
                <a16:creationId xmlns:a16="http://schemas.microsoft.com/office/drawing/2014/main" id="{CE1229AA-673C-4E6C-923C-03DE1FB0796A}"/>
              </a:ext>
            </a:extLst>
          </p:cNvPr>
          <p:cNvSpPr>
            <a:spLocks noGrp="1"/>
          </p:cNvSpPr>
          <p:nvPr>
            <p:ph idx="1"/>
          </p:nvPr>
        </p:nvSpPr>
        <p:spPr>
          <a:xfrm>
            <a:off x="492371" y="2653800"/>
            <a:ext cx="3084844" cy="3335519"/>
          </a:xfrm>
        </p:spPr>
        <p:txBody>
          <a:bodyPr>
            <a:normAutofit/>
          </a:bodyPr>
          <a:lstStyle/>
          <a:p>
            <a:r>
              <a:rPr lang="pt-BR" sz="1500">
                <a:solidFill>
                  <a:srgbClr val="FFFFFF"/>
                </a:solidFill>
              </a:rPr>
              <a:t>Adicione um filtro para as perguntas de modo a facilitar a visualização dos gráficos.</a:t>
            </a:r>
          </a:p>
          <a:p>
            <a:r>
              <a:rPr lang="pt-BR" sz="1500">
                <a:solidFill>
                  <a:srgbClr val="FFFFFF"/>
                </a:solidFill>
              </a:rPr>
              <a:t>Basta clicar em segmentação de dados e arrastar a Pergunta para o campo de segmentação.</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3259BD99-96F2-4FED-AD02-2AC98120C554}"/>
              </a:ext>
            </a:extLst>
          </p:cNvPr>
          <p:cNvPicPr>
            <a:picLocks noChangeAspect="1"/>
          </p:cNvPicPr>
          <p:nvPr/>
        </p:nvPicPr>
        <p:blipFill rotWithShape="1">
          <a:blip r:embed="rId2"/>
          <a:srcRect l="50000" t="14420" b="20567"/>
          <a:stretch/>
        </p:blipFill>
        <p:spPr>
          <a:xfrm>
            <a:off x="4421252" y="1215957"/>
            <a:ext cx="7333341" cy="4125003"/>
          </a:xfrm>
          <a:prstGeom prst="rect">
            <a:avLst/>
          </a:prstGeom>
        </p:spPr>
      </p:pic>
    </p:spTree>
    <p:extLst>
      <p:ext uri="{BB962C8B-B14F-4D97-AF65-F5344CB8AC3E}">
        <p14:creationId xmlns:p14="http://schemas.microsoft.com/office/powerpoint/2010/main" val="3496914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E99DEED-743B-4110-A482-0ECB506F77CF}"/>
              </a:ext>
            </a:extLst>
          </p:cNvPr>
          <p:cNvSpPr>
            <a:spLocks noGrp="1"/>
          </p:cNvSpPr>
          <p:nvPr>
            <p:ph type="title"/>
          </p:nvPr>
        </p:nvSpPr>
        <p:spPr>
          <a:xfrm>
            <a:off x="492370" y="516835"/>
            <a:ext cx="3084844" cy="2103875"/>
          </a:xfrm>
        </p:spPr>
        <p:txBody>
          <a:bodyPr>
            <a:normAutofit/>
          </a:bodyPr>
          <a:lstStyle/>
          <a:p>
            <a:r>
              <a:rPr lang="pt-BR" sz="3300">
                <a:solidFill>
                  <a:srgbClr val="FFFFFF"/>
                </a:solidFill>
              </a:rPr>
              <a:t>Criando um visual personalizado no R dentro do Power BI</a:t>
            </a:r>
          </a:p>
        </p:txBody>
      </p:sp>
      <p:sp>
        <p:nvSpPr>
          <p:cNvPr id="3" name="Espaço Reservado para Conteúdo 2">
            <a:extLst>
              <a:ext uri="{FF2B5EF4-FFF2-40B4-BE49-F238E27FC236}">
                <a16:creationId xmlns:a16="http://schemas.microsoft.com/office/drawing/2014/main" id="{D4BCEBA1-F859-4EAD-99C8-F36FE0951853}"/>
              </a:ext>
            </a:extLst>
          </p:cNvPr>
          <p:cNvSpPr>
            <a:spLocks noGrp="1"/>
          </p:cNvSpPr>
          <p:nvPr>
            <p:ph idx="1"/>
          </p:nvPr>
        </p:nvSpPr>
        <p:spPr>
          <a:xfrm>
            <a:off x="492371" y="2653800"/>
            <a:ext cx="3084844" cy="3335519"/>
          </a:xfrm>
        </p:spPr>
        <p:txBody>
          <a:bodyPr>
            <a:normAutofit/>
          </a:bodyPr>
          <a:lstStyle/>
          <a:p>
            <a:r>
              <a:rPr lang="pt-BR" sz="1500">
                <a:solidFill>
                  <a:srgbClr val="FFFFFF"/>
                </a:solidFill>
              </a:rPr>
              <a:t>O Power BI não possui um modelo para mostrar intervalos de confiança, por isso utilizaremos o R dentro do power BI.</a:t>
            </a:r>
          </a:p>
          <a:p>
            <a:r>
              <a:rPr lang="pt-BR" sz="1500">
                <a:solidFill>
                  <a:srgbClr val="FFFFFF"/>
                </a:solidFill>
              </a:rPr>
              <a:t>Desde que o R esteja instalado com os pacotes necessários, basta clicar em R script visual para editar um gráfico em R que será exibido no Power BI.</a:t>
            </a:r>
          </a:p>
          <a:p>
            <a:endParaRPr lang="pt-BR" sz="150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EBC37BA0-C1D1-44A3-9CDA-F517B05324D3}"/>
              </a:ext>
            </a:extLst>
          </p:cNvPr>
          <p:cNvPicPr>
            <a:picLocks noChangeAspect="1"/>
          </p:cNvPicPr>
          <p:nvPr/>
        </p:nvPicPr>
        <p:blipFill rotWithShape="1">
          <a:blip r:embed="rId2"/>
          <a:srcRect l="71410" t="20567" b="59717"/>
          <a:stretch/>
        </p:blipFill>
        <p:spPr>
          <a:xfrm>
            <a:off x="4630943" y="1517040"/>
            <a:ext cx="7178436" cy="3823920"/>
          </a:xfrm>
          <a:prstGeom prst="rect">
            <a:avLst/>
          </a:prstGeom>
        </p:spPr>
      </p:pic>
    </p:spTree>
    <p:extLst>
      <p:ext uri="{BB962C8B-B14F-4D97-AF65-F5344CB8AC3E}">
        <p14:creationId xmlns:p14="http://schemas.microsoft.com/office/powerpoint/2010/main" val="1664315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0748E79-58A1-464C-8E95-62D3CBD83F02}"/>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Adicionando variáveis no Script R</a:t>
            </a:r>
          </a:p>
        </p:txBody>
      </p:sp>
      <p:sp>
        <p:nvSpPr>
          <p:cNvPr id="3" name="Espaço Reservado para Conteúdo 2">
            <a:extLst>
              <a:ext uri="{FF2B5EF4-FFF2-40B4-BE49-F238E27FC236}">
                <a16:creationId xmlns:a16="http://schemas.microsoft.com/office/drawing/2014/main" id="{B91940F8-A265-415A-B643-0DA6B0ABF237}"/>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Arraste as seguintes variáveis para o espaço com um R indicando o </a:t>
            </a:r>
            <a:r>
              <a:rPr lang="pt-BR" sz="1500" dirty="0" err="1">
                <a:solidFill>
                  <a:srgbClr val="FFFFFF"/>
                </a:solidFill>
              </a:rPr>
              <a:t>sript</a:t>
            </a:r>
            <a:r>
              <a:rPr lang="pt-BR" sz="1500" dirty="0">
                <a:solidFill>
                  <a:srgbClr val="FFFFFF"/>
                </a:solidFill>
              </a:rPr>
              <a:t> R que será gerado:</a:t>
            </a:r>
          </a:p>
          <a:p>
            <a:r>
              <a:rPr lang="pt-BR" sz="1500" dirty="0">
                <a:solidFill>
                  <a:srgbClr val="FFFFFF"/>
                </a:solidFill>
              </a:rPr>
              <a:t>Pergunta, Resposta, min, </a:t>
            </a:r>
            <a:r>
              <a:rPr lang="pt-BR" sz="1500" dirty="0" err="1">
                <a:solidFill>
                  <a:srgbClr val="FFFFFF"/>
                </a:solidFill>
              </a:rPr>
              <a:t>max</a:t>
            </a:r>
            <a:r>
              <a:rPr lang="pt-BR" sz="1500" dirty="0">
                <a:solidFill>
                  <a:srgbClr val="FFFFFF"/>
                </a:solidFill>
              </a:rPr>
              <a:t> e Obtido.</a:t>
            </a:r>
          </a:p>
          <a:p>
            <a:endParaRPr lang="pt-BR" sz="1500" dirty="0">
              <a:solidFill>
                <a:srgbClr val="FFFFFF"/>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012610CC-B673-4F54-AAC4-B97A7387982F}"/>
              </a:ext>
            </a:extLst>
          </p:cNvPr>
          <p:cNvPicPr>
            <a:picLocks noChangeAspect="1"/>
          </p:cNvPicPr>
          <p:nvPr/>
        </p:nvPicPr>
        <p:blipFill rotWithShape="1">
          <a:blip r:embed="rId2"/>
          <a:srcRect t="10497" r="1064" b="10213"/>
          <a:stretch/>
        </p:blipFill>
        <p:spPr>
          <a:xfrm>
            <a:off x="4270443" y="1342417"/>
            <a:ext cx="7607029" cy="4367719"/>
          </a:xfrm>
          <a:prstGeom prst="rect">
            <a:avLst/>
          </a:prstGeom>
        </p:spPr>
      </p:pic>
    </p:spTree>
    <p:extLst>
      <p:ext uri="{BB962C8B-B14F-4D97-AF65-F5344CB8AC3E}">
        <p14:creationId xmlns:p14="http://schemas.microsoft.com/office/powerpoint/2010/main" val="1550069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06F96EB-B015-4DB4-96CD-DA55283092B5}"/>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Adicionando o script R</a:t>
            </a:r>
          </a:p>
        </p:txBody>
      </p:sp>
      <p:sp>
        <p:nvSpPr>
          <p:cNvPr id="3" name="Espaço Reservado para Conteúdo 2">
            <a:extLst>
              <a:ext uri="{FF2B5EF4-FFF2-40B4-BE49-F238E27FC236}">
                <a16:creationId xmlns:a16="http://schemas.microsoft.com/office/drawing/2014/main" id="{5EBD84BA-89D6-4C1C-BFB4-9004074C8F6E}"/>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Copie o texto em </a:t>
            </a:r>
            <a:r>
              <a:rPr lang="pt-BR" sz="1500" dirty="0">
                <a:solidFill>
                  <a:srgbClr val="FFFFFF"/>
                </a:solidFill>
                <a:hlinkClick r:id="rId2" action="ppaction://hlinkfile"/>
              </a:rPr>
              <a:t>grafico_erro.txt</a:t>
            </a:r>
            <a:r>
              <a:rPr lang="pt-BR" sz="1500" dirty="0">
                <a:solidFill>
                  <a:srgbClr val="FFFFFF"/>
                </a:solidFill>
              </a:rPr>
              <a:t> dentro do campo Editor de Script R e clique em executar script.</a:t>
            </a:r>
          </a:p>
          <a:p>
            <a:endParaRPr lang="pt-BR" sz="1500" dirty="0">
              <a:solidFill>
                <a:srgbClr val="FFFFFF"/>
              </a:solidFill>
            </a:endParaRPr>
          </a:p>
          <a:p>
            <a:endParaRPr lang="pt-BR" sz="1500" dirty="0">
              <a:solidFill>
                <a:srgbClr val="FFFFFF"/>
              </a:solidFill>
            </a:endParaRPr>
          </a:p>
        </p:txBody>
      </p:sp>
      <p:sp>
        <p:nvSpPr>
          <p:cNvPr id="14"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m 4">
            <a:extLst>
              <a:ext uri="{FF2B5EF4-FFF2-40B4-BE49-F238E27FC236}">
                <a16:creationId xmlns:a16="http://schemas.microsoft.com/office/drawing/2014/main" id="{63A27911-2ED3-4E09-B9A2-18CF4E42F0FC}"/>
              </a:ext>
            </a:extLst>
          </p:cNvPr>
          <p:cNvPicPr>
            <a:picLocks noChangeAspect="1"/>
          </p:cNvPicPr>
          <p:nvPr/>
        </p:nvPicPr>
        <p:blipFill rotWithShape="1">
          <a:blip r:embed="rId3"/>
          <a:srcRect t="4179" r="22048" b="5248"/>
          <a:stretch/>
        </p:blipFill>
        <p:spPr>
          <a:xfrm>
            <a:off x="4377447" y="1031133"/>
            <a:ext cx="7538936" cy="4958186"/>
          </a:xfrm>
          <a:prstGeom prst="rect">
            <a:avLst/>
          </a:prstGeom>
        </p:spPr>
      </p:pic>
      <p:sp>
        <p:nvSpPr>
          <p:cNvPr id="4" name="CaixaDeTexto 3">
            <a:extLst>
              <a:ext uri="{FF2B5EF4-FFF2-40B4-BE49-F238E27FC236}">
                <a16:creationId xmlns:a16="http://schemas.microsoft.com/office/drawing/2014/main" id="{1B0B4D91-5894-491E-94C8-D11B9CB88DE9}"/>
              </a:ext>
            </a:extLst>
          </p:cNvPr>
          <p:cNvSpPr txBox="1"/>
          <p:nvPr/>
        </p:nvSpPr>
        <p:spPr>
          <a:xfrm>
            <a:off x="1177959" y="2203835"/>
            <a:ext cx="9836081" cy="630942"/>
          </a:xfrm>
          <a:prstGeom prst="rect">
            <a:avLst/>
          </a:prstGeom>
          <a:noFill/>
        </p:spPr>
        <p:txBody>
          <a:bodyPr wrap="square" rtlCol="0">
            <a:spAutoFit/>
          </a:bodyPr>
          <a:lstStyle/>
          <a:p>
            <a:pPr>
              <a:spcAft>
                <a:spcPts val="600"/>
              </a:spcAft>
            </a:pPr>
            <a:endParaRPr lang="pt-BR" sz="2000"/>
          </a:p>
          <a:p>
            <a:pPr>
              <a:spcAft>
                <a:spcPts val="600"/>
              </a:spcAft>
            </a:pPr>
            <a:endParaRPr lang="pt-BR" sz="1000"/>
          </a:p>
        </p:txBody>
      </p:sp>
      <p:cxnSp>
        <p:nvCxnSpPr>
          <p:cNvPr id="7" name="Conector de Seta Reta 6">
            <a:extLst>
              <a:ext uri="{FF2B5EF4-FFF2-40B4-BE49-F238E27FC236}">
                <a16:creationId xmlns:a16="http://schemas.microsoft.com/office/drawing/2014/main" id="{9FEBF8E3-DDA1-4C03-AAF1-77D52FABDC27}"/>
              </a:ext>
            </a:extLst>
          </p:cNvPr>
          <p:cNvCxnSpPr/>
          <p:nvPr/>
        </p:nvCxnSpPr>
        <p:spPr>
          <a:xfrm>
            <a:off x="2762655" y="3284742"/>
            <a:ext cx="8112868" cy="14729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39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Espaço Reservado para Conteúdo 3">
            <a:extLst>
              <a:ext uri="{FF2B5EF4-FFF2-40B4-BE49-F238E27FC236}">
                <a16:creationId xmlns:a16="http://schemas.microsoft.com/office/drawing/2014/main" id="{E210F540-AB5D-4390-91C4-1AD561FB6997}"/>
              </a:ext>
            </a:extLst>
          </p:cNvPr>
          <p:cNvPicPr>
            <a:picLocks noGrp="1" noChangeAspect="1"/>
          </p:cNvPicPr>
          <p:nvPr>
            <p:ph idx="1"/>
          </p:nvPr>
        </p:nvPicPr>
        <p:blipFill rotWithShape="1">
          <a:blip r:embed="rId2"/>
          <a:srcRect t="10321" b="18010"/>
          <a:stretch/>
        </p:blipFill>
        <p:spPr>
          <a:xfrm>
            <a:off x="-32" y="10"/>
            <a:ext cx="12192031" cy="4915066"/>
          </a:xfrm>
          <a:prstGeom prst="rect">
            <a:avLst/>
          </a:prstGeom>
        </p:spPr>
      </p:pic>
      <p:sp>
        <p:nvSpPr>
          <p:cNvPr id="15" name="Rectangle 14">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D6A649C-DF14-4833-BFCC-C3FD1D027C0C}"/>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err="1">
                <a:solidFill>
                  <a:srgbClr val="FFFFFF"/>
                </a:solidFill>
              </a:rPr>
              <a:t>Mostrando</a:t>
            </a:r>
            <a:r>
              <a:rPr lang="en-US" sz="3600" dirty="0">
                <a:solidFill>
                  <a:srgbClr val="FFFFFF"/>
                </a:solidFill>
              </a:rPr>
              <a:t> o </a:t>
            </a:r>
            <a:r>
              <a:rPr lang="en-US" sz="3600" dirty="0" err="1">
                <a:solidFill>
                  <a:srgbClr val="FFFFFF"/>
                </a:solidFill>
              </a:rPr>
              <a:t>gráfico</a:t>
            </a:r>
            <a:r>
              <a:rPr lang="en-US" sz="3600" dirty="0">
                <a:solidFill>
                  <a:srgbClr val="FFFFFF"/>
                </a:solidFill>
              </a:rPr>
              <a:t> com as </a:t>
            </a:r>
            <a:r>
              <a:rPr lang="en-US" sz="3600" dirty="0" err="1">
                <a:solidFill>
                  <a:srgbClr val="FFFFFF"/>
                </a:solidFill>
              </a:rPr>
              <a:t>barras</a:t>
            </a:r>
            <a:r>
              <a:rPr lang="en-US" sz="3600" dirty="0">
                <a:solidFill>
                  <a:srgbClr val="FFFFFF"/>
                </a:solidFill>
              </a:rPr>
              <a:t> de </a:t>
            </a:r>
            <a:r>
              <a:rPr lang="en-US" sz="3600" dirty="0" err="1">
                <a:solidFill>
                  <a:srgbClr val="FFFFFF"/>
                </a:solidFill>
              </a:rPr>
              <a:t>erro</a:t>
            </a:r>
            <a:endParaRPr lang="en-US" sz="3600" dirty="0">
              <a:solidFill>
                <a:srgbClr val="FFFFFF"/>
              </a:solidFill>
            </a:endParaRPr>
          </a:p>
        </p:txBody>
      </p:sp>
      <p:sp>
        <p:nvSpPr>
          <p:cNvPr id="17" name="Rectangle 16">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6083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1B41ED6-77F7-4B32-A321-03BC653CBFBA}"/>
              </a:ext>
            </a:extLst>
          </p:cNvPr>
          <p:cNvSpPr>
            <a:spLocks noGrp="1"/>
          </p:cNvSpPr>
          <p:nvPr>
            <p:ph type="title"/>
          </p:nvPr>
        </p:nvSpPr>
        <p:spPr>
          <a:xfrm>
            <a:off x="492370" y="516835"/>
            <a:ext cx="3084844" cy="2103875"/>
          </a:xfrm>
        </p:spPr>
        <p:txBody>
          <a:bodyPr>
            <a:normAutofit/>
          </a:bodyPr>
          <a:lstStyle/>
          <a:p>
            <a:r>
              <a:rPr lang="pt-BR" sz="3600">
                <a:solidFill>
                  <a:srgbClr val="FFFFFF"/>
                </a:solidFill>
              </a:rPr>
              <a:t>Observações sobre o gráfico feito em R</a:t>
            </a:r>
          </a:p>
        </p:txBody>
      </p:sp>
      <p:sp>
        <p:nvSpPr>
          <p:cNvPr id="3" name="Espaço Reservado para Conteúdo 2">
            <a:extLst>
              <a:ext uri="{FF2B5EF4-FFF2-40B4-BE49-F238E27FC236}">
                <a16:creationId xmlns:a16="http://schemas.microsoft.com/office/drawing/2014/main" id="{DF8A52DD-E7F8-4A0C-8240-3B3B83F08FBF}"/>
              </a:ext>
            </a:extLst>
          </p:cNvPr>
          <p:cNvSpPr>
            <a:spLocks noGrp="1"/>
          </p:cNvSpPr>
          <p:nvPr>
            <p:ph idx="1"/>
          </p:nvPr>
        </p:nvSpPr>
        <p:spPr>
          <a:xfrm>
            <a:off x="492371" y="2653800"/>
            <a:ext cx="3084844" cy="3335519"/>
          </a:xfrm>
        </p:spPr>
        <p:txBody>
          <a:bodyPr>
            <a:normAutofit/>
          </a:bodyPr>
          <a:lstStyle/>
          <a:p>
            <a:r>
              <a:rPr lang="pt-BR" sz="1500" dirty="0">
                <a:solidFill>
                  <a:srgbClr val="FFFFFF"/>
                </a:solidFill>
              </a:rPr>
              <a:t>Existe uma linha no código R em que  defino manualmente a cores para cada resposta. Esse código é necessário caso o gráfico no R venha a ser combinado com outros gráficos no Power BI para que as cores se mantenham as mesmas.</a:t>
            </a:r>
          </a:p>
          <a:p>
            <a:r>
              <a:rPr lang="pt-BR" sz="1500" dirty="0">
                <a:solidFill>
                  <a:srgbClr val="FFFFFF"/>
                </a:solidFill>
              </a:rPr>
              <a:t>Segue um exemplo do que poderia acontecer caso as cores não fossem definidas manualmente.</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384F8197-7932-488A-BC21-9043E3AEC120}"/>
              </a:ext>
            </a:extLst>
          </p:cNvPr>
          <p:cNvPicPr>
            <a:picLocks noChangeAspect="1"/>
          </p:cNvPicPr>
          <p:nvPr/>
        </p:nvPicPr>
        <p:blipFill rotWithShape="1">
          <a:blip r:embed="rId2"/>
          <a:srcRect l="2952" t="24255" r="23245" b="12766"/>
          <a:stretch/>
        </p:blipFill>
        <p:spPr>
          <a:xfrm>
            <a:off x="4499821" y="1206230"/>
            <a:ext cx="7419894" cy="4153710"/>
          </a:xfrm>
          <a:prstGeom prst="rect">
            <a:avLst/>
          </a:prstGeom>
        </p:spPr>
      </p:pic>
    </p:spTree>
    <p:extLst>
      <p:ext uri="{BB962C8B-B14F-4D97-AF65-F5344CB8AC3E}">
        <p14:creationId xmlns:p14="http://schemas.microsoft.com/office/powerpoint/2010/main" val="4049214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45743560-8B36-49D8-A380-B1FADDFC882C}"/>
              </a:ext>
            </a:extLst>
          </p:cNvPr>
          <p:cNvPicPr>
            <a:picLocks noChangeAspect="1"/>
          </p:cNvPicPr>
          <p:nvPr/>
        </p:nvPicPr>
        <p:blipFill rotWithShape="1">
          <a:blip r:embed="rId2"/>
          <a:srcRect t="18427" b="9904"/>
          <a:stretch/>
        </p:blipFill>
        <p:spPr>
          <a:xfrm>
            <a:off x="-32" y="10"/>
            <a:ext cx="12192031" cy="4915066"/>
          </a:xfrm>
          <a:prstGeom prst="rect">
            <a:avLst/>
          </a:prstGeom>
        </p:spPr>
      </p:pic>
      <p:sp>
        <p:nvSpPr>
          <p:cNvPr id="15" name="Rectangle 14">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E802B08-A98D-4A6F-933C-89DBB978746E}"/>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Visualização final no Power BI</a:t>
            </a:r>
          </a:p>
        </p:txBody>
      </p:sp>
      <p:sp>
        <p:nvSpPr>
          <p:cNvPr id="3" name="Espaço Reservado para Conteúdo 2">
            <a:extLst>
              <a:ext uri="{FF2B5EF4-FFF2-40B4-BE49-F238E27FC236}">
                <a16:creationId xmlns:a16="http://schemas.microsoft.com/office/drawing/2014/main" id="{13C3C570-6774-4503-BC70-0AEBD35DF6A0}"/>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buNone/>
            </a:pPr>
            <a:r>
              <a:rPr lang="en-US" sz="1500" cap="all" spc="200">
                <a:solidFill>
                  <a:srgbClr val="FFFFFF"/>
                </a:solidFill>
                <a:latin typeface="+mj-lt"/>
              </a:rPr>
              <a:t>Com algumas melhorias e incrementos pode ser obtido o seguinte dashboard no Power BI:</a:t>
            </a:r>
          </a:p>
        </p:txBody>
      </p:sp>
      <p:sp>
        <p:nvSpPr>
          <p:cNvPr id="17" name="Rectangle 16">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4409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Imagem 4">
            <a:extLst>
              <a:ext uri="{FF2B5EF4-FFF2-40B4-BE49-F238E27FC236}">
                <a16:creationId xmlns:a16="http://schemas.microsoft.com/office/drawing/2014/main" id="{B2D49061-7F59-4793-B7D6-492E889F10EB}"/>
              </a:ext>
            </a:extLst>
          </p:cNvPr>
          <p:cNvPicPr>
            <a:picLocks noChangeAspect="1"/>
          </p:cNvPicPr>
          <p:nvPr/>
        </p:nvPicPr>
        <p:blipFill rotWithShape="1">
          <a:blip r:embed="rId2"/>
          <a:srcRect t="17741" b="10590"/>
          <a:stretch/>
        </p:blipFill>
        <p:spPr>
          <a:xfrm>
            <a:off x="-32" y="10"/>
            <a:ext cx="12192031" cy="4915066"/>
          </a:xfrm>
          <a:prstGeom prst="rect">
            <a:avLst/>
          </a:prstGeom>
        </p:spPr>
      </p:pic>
      <p:sp>
        <p:nvSpPr>
          <p:cNvPr id="28" name="Rectangle 27">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E802B08-A98D-4A6F-933C-89DBB978746E}"/>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Visualização final no Power BI</a:t>
            </a:r>
          </a:p>
        </p:txBody>
      </p:sp>
      <p:sp>
        <p:nvSpPr>
          <p:cNvPr id="3" name="Espaço Reservado para Conteúdo 2">
            <a:extLst>
              <a:ext uri="{FF2B5EF4-FFF2-40B4-BE49-F238E27FC236}">
                <a16:creationId xmlns:a16="http://schemas.microsoft.com/office/drawing/2014/main" id="{13C3C570-6774-4503-BC70-0AEBD35DF6A0}"/>
              </a:ext>
            </a:extLst>
          </p:cNvPr>
          <p:cNvSpPr>
            <a:spLocks noGrp="1"/>
          </p:cNvSpPr>
          <p:nvPr>
            <p:ph idx="1"/>
          </p:nvPr>
        </p:nvSpPr>
        <p:spPr>
          <a:xfrm>
            <a:off x="1065212" y="5943600"/>
            <a:ext cx="10058400" cy="543513"/>
          </a:xfrm>
        </p:spPr>
        <p:txBody>
          <a:bodyPr vert="horz" lIns="91440" tIns="45720" rIns="91440" bIns="45720" rtlCol="0">
            <a:normAutofit/>
          </a:bodyPr>
          <a:lstStyle/>
          <a:p>
            <a:pPr marL="0" indent="0">
              <a:buNone/>
            </a:pPr>
            <a:r>
              <a:rPr lang="en-US" sz="1500" cap="all" spc="200">
                <a:solidFill>
                  <a:srgbClr val="FFFFFF"/>
                </a:solidFill>
                <a:latin typeface="+mj-lt"/>
              </a:rPr>
              <a:t>Com algumas melhorias e incrementos pode ser obtido o seguinte dashboard no Power BI:</a:t>
            </a:r>
          </a:p>
        </p:txBody>
      </p:sp>
      <p:sp>
        <p:nvSpPr>
          <p:cNvPr id="30" name="Rectangle 29">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184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4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C79A4D55-4411-4561-A582-48472560EC8B}"/>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dirty="0" err="1"/>
              <a:t>Criando</a:t>
            </a:r>
            <a:r>
              <a:rPr lang="en-US" dirty="0"/>
              <a:t> a </a:t>
            </a:r>
            <a:r>
              <a:rPr lang="en-US" dirty="0" err="1"/>
              <a:t>Tabela</a:t>
            </a:r>
            <a:r>
              <a:rPr lang="en-US" dirty="0"/>
              <a:t> </a:t>
            </a:r>
            <a:r>
              <a:rPr lang="en-US" dirty="0" err="1"/>
              <a:t>Dinâmica</a:t>
            </a:r>
            <a:r>
              <a:rPr lang="en-US" dirty="0"/>
              <a:t> no Excel</a:t>
            </a:r>
          </a:p>
        </p:txBody>
      </p:sp>
      <p:pic>
        <p:nvPicPr>
          <p:cNvPr id="16" name="Espaço Reservado para Conteúdo 15" descr="Uma imagem contendo captura de tela&#10;&#10;Descrição gerada automaticamente">
            <a:extLst>
              <a:ext uri="{FF2B5EF4-FFF2-40B4-BE49-F238E27FC236}">
                <a16:creationId xmlns:a16="http://schemas.microsoft.com/office/drawing/2014/main" id="{83E7E347-D558-4DDA-AEFB-1C7D902062C4}"/>
              </a:ext>
            </a:extLst>
          </p:cNvPr>
          <p:cNvPicPr>
            <a:picLocks noGrp="1" noChangeAspect="1"/>
          </p:cNvPicPr>
          <p:nvPr>
            <p:ph sz="half" idx="2"/>
          </p:nvPr>
        </p:nvPicPr>
        <p:blipFill rotWithShape="1">
          <a:blip r:embed="rId2"/>
          <a:srcRect l="1743" r="19648" b="2"/>
          <a:stretch/>
        </p:blipFill>
        <p:spPr>
          <a:xfrm>
            <a:off x="643192" y="1032449"/>
            <a:ext cx="5451627" cy="4473060"/>
          </a:xfrm>
          <a:prstGeom prst="rect">
            <a:avLst/>
          </a:prstGeom>
        </p:spPr>
      </p:pic>
      <p:cxnSp>
        <p:nvCxnSpPr>
          <p:cNvPr id="51" name="Straight Connector 5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3" name="Espaço Reservado para Conteúdo 12">
            <a:extLst>
              <a:ext uri="{FF2B5EF4-FFF2-40B4-BE49-F238E27FC236}">
                <a16:creationId xmlns:a16="http://schemas.microsoft.com/office/drawing/2014/main" id="{56B81954-B445-46BC-B76D-D771F6163D3E}"/>
              </a:ext>
            </a:extLst>
          </p:cNvPr>
          <p:cNvSpPr>
            <a:spLocks noGrp="1"/>
          </p:cNvSpPr>
          <p:nvPr>
            <p:ph sz="half" idx="1"/>
          </p:nvPr>
        </p:nvSpPr>
        <p:spPr>
          <a:xfrm>
            <a:off x="6411684" y="2198914"/>
            <a:ext cx="5127172" cy="3670180"/>
          </a:xfrm>
        </p:spPr>
        <p:txBody>
          <a:bodyPr vert="horz" lIns="0" tIns="45720" rIns="0" bIns="45720" rtlCol="0">
            <a:normAutofit/>
          </a:bodyPr>
          <a:lstStyle/>
          <a:p>
            <a:pPr marL="457200" indent="-457200">
              <a:buFont typeface="Calibri" panose="020F0502020204030204" pitchFamily="34" charset="0"/>
              <a:buAutoNum type="arabicPeriod"/>
            </a:pPr>
            <a:r>
              <a:rPr lang="en-US" dirty="0"/>
              <a:t>Clique </a:t>
            </a:r>
            <a:r>
              <a:rPr lang="en-US" dirty="0" err="1"/>
              <a:t>na</a:t>
            </a:r>
            <a:r>
              <a:rPr lang="en-US" dirty="0"/>
              <a:t> </a:t>
            </a:r>
            <a:r>
              <a:rPr lang="en-US" dirty="0" err="1"/>
              <a:t>célula</a:t>
            </a:r>
            <a:r>
              <a:rPr lang="en-US" dirty="0"/>
              <a:t> A1.</a:t>
            </a:r>
          </a:p>
          <a:p>
            <a:pPr marL="457200" indent="-457200">
              <a:buFont typeface="Calibri" panose="020F0502020204030204" pitchFamily="34" charset="0"/>
              <a:buAutoNum type="arabicPeriod"/>
            </a:pPr>
            <a:r>
              <a:rPr lang="en-US" dirty="0" err="1"/>
              <a:t>Pressione</a:t>
            </a:r>
            <a:r>
              <a:rPr lang="en-US" dirty="0"/>
              <a:t> “Ctrl + Shift + End” para </a:t>
            </a:r>
            <a:r>
              <a:rPr lang="en-US" dirty="0" err="1"/>
              <a:t>selecionar</a:t>
            </a:r>
            <a:r>
              <a:rPr lang="en-US" dirty="0"/>
              <a:t> </a:t>
            </a:r>
            <a:r>
              <a:rPr lang="en-US" dirty="0" err="1"/>
              <a:t>todas</a:t>
            </a:r>
            <a:r>
              <a:rPr lang="en-US" dirty="0"/>
              <a:t> as </a:t>
            </a:r>
            <a:r>
              <a:rPr lang="en-US" dirty="0" err="1"/>
              <a:t>colunas</a:t>
            </a:r>
            <a:r>
              <a:rPr lang="en-US" dirty="0"/>
              <a:t> com </a:t>
            </a:r>
            <a:r>
              <a:rPr lang="en-US" dirty="0" err="1"/>
              <a:t>conteúdo</a:t>
            </a:r>
            <a:r>
              <a:rPr lang="en-US" dirty="0"/>
              <a:t>.</a:t>
            </a:r>
          </a:p>
          <a:p>
            <a:pPr marL="457200" indent="-457200">
              <a:buFont typeface="Calibri" panose="020F0502020204030204" pitchFamily="34" charset="0"/>
              <a:buAutoNum type="arabicPeriod"/>
            </a:pPr>
            <a:r>
              <a:rPr lang="en-US" dirty="0"/>
              <a:t>Com as </a:t>
            </a:r>
            <a:r>
              <a:rPr lang="en-US" dirty="0" err="1"/>
              <a:t>duas</a:t>
            </a:r>
            <a:r>
              <a:rPr lang="en-US" dirty="0"/>
              <a:t> </a:t>
            </a:r>
            <a:r>
              <a:rPr lang="en-US" dirty="0" err="1"/>
              <a:t>primeiras</a:t>
            </a:r>
            <a:r>
              <a:rPr lang="en-US" dirty="0"/>
              <a:t> </a:t>
            </a:r>
            <a:r>
              <a:rPr lang="en-US" dirty="0" err="1"/>
              <a:t>colunas</a:t>
            </a:r>
            <a:r>
              <a:rPr lang="en-US" dirty="0"/>
              <a:t> </a:t>
            </a:r>
            <a:r>
              <a:rPr lang="en-US" dirty="0" err="1"/>
              <a:t>selecionadas</a:t>
            </a:r>
            <a:r>
              <a:rPr lang="en-US" dirty="0"/>
              <a:t>, </a:t>
            </a:r>
            <a:r>
              <a:rPr lang="en-US" dirty="0" err="1"/>
              <a:t>pressione</a:t>
            </a:r>
            <a:r>
              <a:rPr lang="en-US" dirty="0"/>
              <a:t> “Ctrl + </a:t>
            </a:r>
            <a:r>
              <a:rPr lang="en-US" dirty="0" err="1"/>
              <a:t>Shif</a:t>
            </a:r>
            <a:r>
              <a:rPr lang="en-US" dirty="0"/>
              <a:t> + </a:t>
            </a:r>
            <a:r>
              <a:rPr lang="en-US" dirty="0" err="1"/>
              <a:t>Pgdn</a:t>
            </a:r>
            <a:r>
              <a:rPr lang="en-US" dirty="0"/>
              <a:t>” para </a:t>
            </a:r>
            <a:r>
              <a:rPr lang="en-US" dirty="0" err="1"/>
              <a:t>selecionar</a:t>
            </a:r>
            <a:r>
              <a:rPr lang="en-US" dirty="0"/>
              <a:t> </a:t>
            </a:r>
            <a:r>
              <a:rPr lang="en-US" dirty="0" err="1"/>
              <a:t>todas</a:t>
            </a:r>
            <a:r>
              <a:rPr lang="en-US" dirty="0"/>
              <a:t> as </a:t>
            </a:r>
            <a:r>
              <a:rPr lang="en-US" dirty="0" err="1"/>
              <a:t>linhas</a:t>
            </a:r>
            <a:r>
              <a:rPr lang="en-US" dirty="0"/>
              <a:t>.</a:t>
            </a:r>
          </a:p>
          <a:p>
            <a:pPr marL="457200" indent="-457200">
              <a:buFont typeface="Calibri" panose="020F0502020204030204" pitchFamily="34" charset="0"/>
              <a:buAutoNum type="arabicPeriod"/>
            </a:pPr>
            <a:r>
              <a:rPr lang="en-US" dirty="0"/>
              <a:t>Com as </a:t>
            </a:r>
            <a:r>
              <a:rPr lang="en-US" dirty="0" err="1"/>
              <a:t>células</a:t>
            </a:r>
            <a:r>
              <a:rPr lang="en-US" dirty="0"/>
              <a:t> </a:t>
            </a:r>
            <a:r>
              <a:rPr lang="en-US" dirty="0" err="1"/>
              <a:t>selecionadas</a:t>
            </a:r>
            <a:r>
              <a:rPr lang="en-US" dirty="0"/>
              <a:t> clique </a:t>
            </a:r>
            <a:r>
              <a:rPr lang="en-US" dirty="0" err="1"/>
              <a:t>em</a:t>
            </a:r>
            <a:r>
              <a:rPr lang="en-US" dirty="0"/>
              <a:t> </a:t>
            </a:r>
            <a:r>
              <a:rPr lang="en-US" dirty="0" err="1"/>
              <a:t>inserir</a:t>
            </a:r>
            <a:r>
              <a:rPr lang="en-US" dirty="0"/>
              <a:t> </a:t>
            </a:r>
            <a:r>
              <a:rPr lang="en-US" dirty="0" err="1"/>
              <a:t>tabela</a:t>
            </a:r>
            <a:r>
              <a:rPr lang="en-US" dirty="0"/>
              <a:t> </a:t>
            </a:r>
            <a:r>
              <a:rPr lang="en-US" dirty="0" err="1"/>
              <a:t>dinâmica</a:t>
            </a:r>
            <a:r>
              <a:rPr lang="en-US" dirty="0"/>
              <a:t> e </a:t>
            </a:r>
            <a:r>
              <a:rPr lang="en-US" dirty="0" err="1"/>
              <a:t>selecione</a:t>
            </a:r>
            <a:r>
              <a:rPr lang="en-US" dirty="0"/>
              <a:t> e clique </a:t>
            </a:r>
            <a:r>
              <a:rPr lang="en-US" dirty="0" err="1"/>
              <a:t>em</a:t>
            </a:r>
            <a:r>
              <a:rPr lang="en-US" dirty="0"/>
              <a:t> OK.</a:t>
            </a:r>
          </a:p>
          <a:p>
            <a:pPr marL="457200" indent="-457200">
              <a:buFont typeface="Calibri" panose="020F0502020204030204" pitchFamily="34" charset="0"/>
              <a:buAutoNum type="arabicPeriod"/>
            </a:pPr>
            <a:endParaRPr lang="en-US" dirty="0"/>
          </a:p>
        </p:txBody>
      </p:sp>
      <p:sp>
        <p:nvSpPr>
          <p:cNvPr id="53" name="Rectangle 5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8055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58B323F-DCD4-40E5-9D7F-7EF61285F8F2}"/>
              </a:ext>
            </a:extLst>
          </p:cNvPr>
          <p:cNvSpPr>
            <a:spLocks noGrp="1"/>
          </p:cNvSpPr>
          <p:nvPr>
            <p:ph type="title"/>
          </p:nvPr>
        </p:nvSpPr>
        <p:spPr>
          <a:xfrm>
            <a:off x="492370" y="516835"/>
            <a:ext cx="3084844" cy="5772840"/>
          </a:xfrm>
        </p:spPr>
        <p:txBody>
          <a:bodyPr anchor="ctr">
            <a:normAutofit/>
          </a:bodyPr>
          <a:lstStyle/>
          <a:p>
            <a:r>
              <a:rPr lang="pt-BR" sz="3600">
                <a:solidFill>
                  <a:srgbClr val="FFFFFF"/>
                </a:solidFill>
              </a:rPr>
              <a:t>Considerações finais</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2">
            <a:extLst>
              <a:ext uri="{FF2B5EF4-FFF2-40B4-BE49-F238E27FC236}">
                <a16:creationId xmlns:a16="http://schemas.microsoft.com/office/drawing/2014/main" id="{DBB5B5E3-5BD5-4E34-A41D-5BEC7FD0EB59}"/>
              </a:ext>
            </a:extLst>
          </p:cNvPr>
          <p:cNvGraphicFramePr>
            <a:graphicFrameLocks noGrp="1"/>
          </p:cNvGraphicFramePr>
          <p:nvPr>
            <p:ph idx="1"/>
            <p:extLst>
              <p:ext uri="{D42A27DB-BD31-4B8C-83A1-F6EECF244321}">
                <p14:modId xmlns:p14="http://schemas.microsoft.com/office/powerpoint/2010/main" val="291325458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0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23D9F5C-027F-4204-883E-D3184F5911A4}"/>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Resultado da Tabela Dinâmica</a:t>
            </a:r>
          </a:p>
        </p:txBody>
      </p:sp>
      <p:pic>
        <p:nvPicPr>
          <p:cNvPr id="23" name="Espaço Reservado para Conteúdo 7" descr="Uma imagem contendo captura de tela&#10;&#10;Descrição gerada automaticamente">
            <a:extLst>
              <a:ext uri="{FF2B5EF4-FFF2-40B4-BE49-F238E27FC236}">
                <a16:creationId xmlns:a16="http://schemas.microsoft.com/office/drawing/2014/main" id="{20250D90-605D-4769-9C4A-CF1E510EB056}"/>
              </a:ext>
            </a:extLst>
          </p:cNvPr>
          <p:cNvPicPr>
            <a:picLocks noGrp="1" noChangeAspect="1"/>
          </p:cNvPicPr>
          <p:nvPr>
            <p:ph idx="1"/>
          </p:nvPr>
        </p:nvPicPr>
        <p:blipFill rotWithShape="1">
          <a:blip r:embed="rId2"/>
          <a:srcRect l="5755" r="42487" b="1"/>
          <a:stretch/>
        </p:blipFill>
        <p:spPr>
          <a:xfrm>
            <a:off x="1307174" y="640081"/>
            <a:ext cx="5565867" cy="5054156"/>
          </a:xfrm>
          <a:prstGeom prst="rect">
            <a:avLst/>
          </a:prstGeom>
        </p:spPr>
      </p:pic>
      <p:cxnSp>
        <p:nvCxnSpPr>
          <p:cNvPr id="47" name="Straight Connector 4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291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4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Rectangle 4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 name="Straight Connector 4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5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C1F6E5D7-2F3B-4A22-A031-D73F6A8BC39A}"/>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400"/>
              <a:t>Obtendo os resultados da pesquisa</a:t>
            </a:r>
          </a:p>
        </p:txBody>
      </p:sp>
      <p:pic>
        <p:nvPicPr>
          <p:cNvPr id="8" name="Espaço Reservado para Conteúdo 7" descr="Uma imagem contendo captura de tela&#10;&#10;Descrição gerada automaticamente">
            <a:extLst>
              <a:ext uri="{FF2B5EF4-FFF2-40B4-BE49-F238E27FC236}">
                <a16:creationId xmlns:a16="http://schemas.microsoft.com/office/drawing/2014/main" id="{47F1DAAF-6216-44C3-9245-F64E8B1FF7C1}"/>
              </a:ext>
            </a:extLst>
          </p:cNvPr>
          <p:cNvPicPr>
            <a:picLocks noGrp="1" noChangeAspect="1"/>
          </p:cNvPicPr>
          <p:nvPr>
            <p:ph sz="half" idx="2"/>
          </p:nvPr>
        </p:nvPicPr>
        <p:blipFill rotWithShape="1">
          <a:blip r:embed="rId2"/>
          <a:srcRect l="565" r="361"/>
          <a:stretch/>
        </p:blipFill>
        <p:spPr>
          <a:xfrm>
            <a:off x="633999" y="1135225"/>
            <a:ext cx="6909801" cy="4324118"/>
          </a:xfrm>
          <a:prstGeom prst="rect">
            <a:avLst/>
          </a:prstGeom>
        </p:spPr>
      </p:pic>
      <p:cxnSp>
        <p:nvCxnSpPr>
          <p:cNvPr id="63" name="Straight Connector 5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Conteúdo 4">
            <a:extLst>
              <a:ext uri="{FF2B5EF4-FFF2-40B4-BE49-F238E27FC236}">
                <a16:creationId xmlns:a16="http://schemas.microsoft.com/office/drawing/2014/main" id="{63BE6010-48A7-4988-AA6E-ED5E23314B2D}"/>
              </a:ext>
            </a:extLst>
          </p:cNvPr>
          <p:cNvSpPr>
            <a:spLocks noGrp="1"/>
          </p:cNvSpPr>
          <p:nvPr>
            <p:ph sz="half" idx="1"/>
          </p:nvPr>
        </p:nvSpPr>
        <p:spPr>
          <a:xfrm>
            <a:off x="7859485" y="2198914"/>
            <a:ext cx="3690257" cy="3670180"/>
          </a:xfrm>
        </p:spPr>
        <p:txBody>
          <a:bodyPr vert="horz" lIns="0" tIns="45720" rIns="0" bIns="45720" rtlCol="0">
            <a:normAutofit/>
          </a:bodyPr>
          <a:lstStyle/>
          <a:p>
            <a:pPr marL="457200" indent="-457200">
              <a:buFont typeface="Calibri" panose="020F0502020204030204" pitchFamily="34" charset="0"/>
              <a:buAutoNum type="arabicPeriod"/>
            </a:pPr>
            <a:r>
              <a:rPr lang="en-US" dirty="0"/>
              <a:t>Renomeie a planilha para Tabela Dinâmica.</a:t>
            </a:r>
          </a:p>
          <a:p>
            <a:pPr marL="457200" indent="-457200">
              <a:buFont typeface="Calibri" panose="020F0502020204030204" pitchFamily="34" charset="0"/>
              <a:buAutoNum type="arabicPeriod"/>
            </a:pPr>
            <a:r>
              <a:rPr lang="en-US" dirty="0"/>
              <a:t>Dentro do campo Tabela Dinâmica, selecione Questão e arraste para o campo Linhas.</a:t>
            </a:r>
          </a:p>
          <a:p>
            <a:pPr marL="457200" indent="-457200">
              <a:buFont typeface="Calibri" panose="020F0502020204030204" pitchFamily="34" charset="0"/>
              <a:buAutoNum type="arabicPeriod"/>
            </a:pPr>
            <a:r>
              <a:rPr lang="en-US" dirty="0"/>
              <a:t>Dentro do Campo Tabela Dinâmica, selecione Resposta e arraste para o campo Colunas.</a:t>
            </a:r>
          </a:p>
          <a:p>
            <a:pPr marL="457200" indent="-457200">
              <a:buFont typeface="Calibri" panose="020F0502020204030204" pitchFamily="34" charset="0"/>
              <a:buAutoNum type="arabicPeriod"/>
            </a:pPr>
            <a:r>
              <a:rPr lang="en-US" dirty="0"/>
              <a:t>Dentro do Campo Tabela Dinâmica, selecione Resposta e arraste para o campo Valores.</a:t>
            </a:r>
          </a:p>
          <a:p>
            <a:pPr marL="457200" indent="-457200">
              <a:buFont typeface="Calibri" panose="020F0502020204030204" pitchFamily="34" charset="0"/>
              <a:buAutoNum type="arabicPeriod"/>
            </a:pPr>
            <a:endParaRPr lang="en-US" dirty="0"/>
          </a:p>
        </p:txBody>
      </p:sp>
      <p:sp>
        <p:nvSpPr>
          <p:cNvPr id="64" name="Rectangle 5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5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270796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27</TotalTime>
  <Words>3112</Words>
  <Application>Microsoft Office PowerPoint</Application>
  <PresentationFormat>Widescreen</PresentationFormat>
  <Paragraphs>321</Paragraphs>
  <Slides>70</Slides>
  <Notes>0</Notes>
  <HiddenSlides>0</HiddenSlides>
  <MMClips>0</MMClips>
  <ScaleCrop>false</ScaleCrop>
  <HeadingPairs>
    <vt:vector size="6" baseType="variant">
      <vt:variant>
        <vt:lpstr>Fontes usadas</vt:lpstr>
      </vt:variant>
      <vt:variant>
        <vt:i4>3</vt:i4>
      </vt:variant>
      <vt:variant>
        <vt:lpstr>Tema</vt:lpstr>
      </vt:variant>
      <vt:variant>
        <vt:i4>3</vt:i4>
      </vt:variant>
      <vt:variant>
        <vt:lpstr>Títulos de slides</vt:lpstr>
      </vt:variant>
      <vt:variant>
        <vt:i4>70</vt:i4>
      </vt:variant>
    </vt:vector>
  </HeadingPairs>
  <TitlesOfParts>
    <vt:vector size="76" baseType="lpstr">
      <vt:lpstr>Calibri</vt:lpstr>
      <vt:lpstr>Calibri Light</vt:lpstr>
      <vt:lpstr>Wingdings 2</vt:lpstr>
      <vt:lpstr>HDOfficeLightV0</vt:lpstr>
      <vt:lpstr>1_HDOfficeLightV0</vt:lpstr>
      <vt:lpstr>Retrospectiva</vt:lpstr>
      <vt:lpstr>Intervalos de confiança para pesquisas de opinião</vt:lpstr>
      <vt:lpstr>Objetivos</vt:lpstr>
      <vt:lpstr>Softwares e linguagens utilizadas nesse tutorial</vt:lpstr>
      <vt:lpstr>Etapas</vt:lpstr>
      <vt:lpstr>Tour pelos arquivos</vt:lpstr>
      <vt:lpstr>Dados Originais</vt:lpstr>
      <vt:lpstr>Criando a Tabela Dinâmica no Excel</vt:lpstr>
      <vt:lpstr>Resultado da Tabela Dinâmica</vt:lpstr>
      <vt:lpstr>Obtendo os resultados da pesquisa</vt:lpstr>
      <vt:lpstr>Observações</vt:lpstr>
      <vt:lpstr>Tabela Dinâmica Correta</vt:lpstr>
      <vt:lpstr>Copiando os dados da Tabela Dinâmica</vt:lpstr>
      <vt:lpstr>Fórmula dos intervalos de Confiança</vt:lpstr>
      <vt:lpstr>Configuração dos intervalos</vt:lpstr>
      <vt:lpstr>Cálculo do fator FPC</vt:lpstr>
      <vt:lpstr>Proporção das Respostas</vt:lpstr>
      <vt:lpstr>Cálculo do Erro</vt:lpstr>
      <vt:lpstr>Observações sobre o cálculo do Erro</vt:lpstr>
      <vt:lpstr>Preparação dos Dados</vt:lpstr>
      <vt:lpstr>Apresentação do PowerPoint</vt:lpstr>
      <vt:lpstr>Observações</vt:lpstr>
      <vt:lpstr>Transformação 1</vt:lpstr>
      <vt:lpstr>Transformação 2</vt:lpstr>
      <vt:lpstr>Transformação 3</vt:lpstr>
      <vt:lpstr>Transformação 4</vt:lpstr>
      <vt:lpstr>Resultado Transformação 4</vt:lpstr>
      <vt:lpstr>Aplicando Transformação 4</vt:lpstr>
      <vt:lpstr>Transformação 5 </vt:lpstr>
      <vt:lpstr>Transformação 6</vt:lpstr>
      <vt:lpstr>Transformação 6</vt:lpstr>
      <vt:lpstr>Transformação 6</vt:lpstr>
      <vt:lpstr>Transformação 7</vt:lpstr>
      <vt:lpstr>Transformação 7</vt:lpstr>
      <vt:lpstr>Transformação 7</vt:lpstr>
      <vt:lpstr>Transformação 8</vt:lpstr>
      <vt:lpstr>Carregando os Dados</vt:lpstr>
      <vt:lpstr>Apresentação do PowerPoint</vt:lpstr>
      <vt:lpstr>Carregamento de Dados</vt:lpstr>
      <vt:lpstr>Apresentação do PowerPoint</vt:lpstr>
      <vt:lpstr>Observações</vt:lpstr>
      <vt:lpstr>Observações:</vt:lpstr>
      <vt:lpstr>Gráficos utilizando o Tableau</vt:lpstr>
      <vt:lpstr>Organizando Dimensões e medidas</vt:lpstr>
      <vt:lpstr>Criando Medidas de máximo, mínimo e intervalo</vt:lpstr>
      <vt:lpstr>Criando as Barras de erro</vt:lpstr>
      <vt:lpstr>Criando as barras de Erros</vt:lpstr>
      <vt:lpstr>Criando as Barras de Erros</vt:lpstr>
      <vt:lpstr>Alterando o Gráfico</vt:lpstr>
      <vt:lpstr>Tamanho da Barra</vt:lpstr>
      <vt:lpstr>Pronto!</vt:lpstr>
      <vt:lpstr>Melhorando o Dashboard</vt:lpstr>
      <vt:lpstr>Visualizando com o celular</vt:lpstr>
      <vt:lpstr>Observações finais sobre o Dashboard no Tableau</vt:lpstr>
      <vt:lpstr>Gráficos com Power BI</vt:lpstr>
      <vt:lpstr>Alterando a coluna Resposta</vt:lpstr>
      <vt:lpstr>Alterando a coluna Resposta</vt:lpstr>
      <vt:lpstr>Mesclando as colunas</vt:lpstr>
      <vt:lpstr>Alterando o nome de Coluna</vt:lpstr>
      <vt:lpstr>Fechando o Power Query</vt:lpstr>
      <vt:lpstr>Visual do Power BI com os dados</vt:lpstr>
      <vt:lpstr>Criando as variáveis min e max</vt:lpstr>
      <vt:lpstr>Adicionando um filtro para as perguntas</vt:lpstr>
      <vt:lpstr>Criando um visual personalizado no R dentro do Power BI</vt:lpstr>
      <vt:lpstr>Adicionando variáveis no Script R</vt:lpstr>
      <vt:lpstr>Adicionando o script R</vt:lpstr>
      <vt:lpstr>Mostrando o gráfico com as barras de erro</vt:lpstr>
      <vt:lpstr>Observações sobre o gráfico feito em R</vt:lpstr>
      <vt:lpstr>Visualização final no Power BI</vt:lpstr>
      <vt:lpstr>Visualização final no Power BI</vt:lpstr>
      <vt:lpstr>Considerações finais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Intervalos de confiança para pesquisas de opinião</dc:title>
  <dc:creator>Maicon Henrique Cunha</dc:creator>
  <cp:lastModifiedBy>Maicon Henrique Cunha</cp:lastModifiedBy>
  <cp:revision>7</cp:revision>
  <dcterms:created xsi:type="dcterms:W3CDTF">2019-08-15T18:08:22Z</dcterms:created>
  <dcterms:modified xsi:type="dcterms:W3CDTF">2019-08-15T18:49:56Z</dcterms:modified>
</cp:coreProperties>
</file>